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grandir Thin Bold" panose="020B0604020202020204" charset="0"/>
      <p:regular r:id="rId38"/>
    </p:embeddedFont>
    <p:embeddedFont>
      <p:font typeface="Antic Didone" panose="020B0604020202020204" charset="0"/>
      <p:regular r:id="rId39"/>
    </p:embeddedFont>
    <p:embeddedFont>
      <p:font typeface="Arialle Bold" panose="020B0604020202020204" charset="0"/>
      <p:regular r:id="rId40"/>
    </p:embeddedFont>
    <p:embeddedFont>
      <p:font typeface="Arimo" panose="020B0604020202020204" charset="0"/>
      <p:regular r:id="rId41"/>
    </p:embeddedFont>
    <p:embeddedFont>
      <p:font typeface="Arimo Bold" panose="020B0604020202020204" charset="0"/>
      <p:regular r:id="rId42"/>
    </p:embeddedFont>
    <p:embeddedFont>
      <p:font typeface="BDSans" panose="020B0604020202020204" charset="0"/>
      <p:regular r:id="rId43"/>
    </p:embeddedFont>
    <p:embeddedFont>
      <p:font typeface="BDSans Bold" panose="020B0604020202020204" charset="0"/>
      <p:regular r:id="rId44"/>
    </p:embeddedFont>
    <p:embeddedFont>
      <p:font typeface="BDSans Thin Bold" panose="020B0604020202020204" charset="0"/>
      <p:regular r:id="rId45"/>
    </p:embeddedFont>
    <p:embeddedFont>
      <p:font typeface="Calibri" panose="020F0502020204030204" pitchFamily="34" charset="0"/>
      <p:regular r:id="rId46"/>
      <p:bold r:id="rId47"/>
      <p:italic r:id="rId48"/>
      <p:boldItalic r:id="rId49"/>
    </p:embeddedFont>
    <p:embeddedFont>
      <p:font typeface="Clear Sans Regular Bold" panose="020B0604020202020204" charset="0"/>
      <p:regular r:id="rId50"/>
    </p:embeddedFont>
    <p:embeddedFont>
      <p:font typeface="Montserrat" panose="00000500000000000000" pitchFamily="2" charset="0"/>
      <p:regular r:id="rId51"/>
    </p:embeddedFont>
    <p:embeddedFont>
      <p:font typeface="Montserrat Bold" panose="00000800000000000000" charset="0"/>
      <p:regular r:id="rId52"/>
    </p:embeddedFont>
    <p:embeddedFont>
      <p:font typeface="Neue Einstellung Bold" panose="020B0604020202020204" charset="0"/>
      <p:regular r:id="rId53"/>
    </p:embeddedFont>
    <p:embeddedFont>
      <p:font typeface="Open Sans" panose="020B0606030504020204" pitchFamily="34" charset="0"/>
      <p:regular r:id="rId54"/>
    </p:embeddedFont>
    <p:embeddedFont>
      <p:font typeface="Open Sans Bold" panose="020B0806030504020204" charset="0"/>
      <p:regular r:id="rId55"/>
    </p:embeddedFont>
    <p:embeddedFont>
      <p:font typeface="Open Sans Bold Italics" panose="020B0604020202020204" charset="0"/>
      <p:regular r:id="rId56"/>
    </p:embeddedFont>
    <p:embeddedFont>
      <p:font typeface="Open Sans Extra Bold" panose="020B0604020202020204" charset="0"/>
      <p:regular r:id="rId57"/>
    </p:embeddedFont>
    <p:embeddedFont>
      <p:font typeface="Open Sans Light Bold"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28.11.2022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Charging Rhino vs deadline</a:t>
            </a:r>
          </a:p>
          <a:p>
            <a:r>
              <a:rPr lang="en-US"/>
              <a:t>parasympathetic to sympathetic </a:t>
            </a:r>
          </a:p>
          <a:p>
            <a:r>
              <a:rPr lang="en-US"/>
              <a:t>Chronic sympathetic state is a toll on the adrenal glands. </a:t>
            </a:r>
          </a:p>
          <a:p>
            <a:r>
              <a:rPr lang="en-US"/>
              <a:t>Can't avoid trauma that happens to  you but we can control the reaction we have to it to some extent and use our frontal lobe to allow access to tools to bring us back to a parasymp state.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gif"/><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899" t="2899" r="3928" b="3928"/>
          <a:stretch>
            <a:fillRect/>
          </a:stretch>
        </p:blipFill>
        <p:spPr>
          <a:xfrm>
            <a:off x="0" y="0"/>
            <a:ext cx="18288000" cy="10287000"/>
          </a:xfrm>
          <a:prstGeom prst="rect">
            <a:avLst/>
          </a:prstGeom>
        </p:spPr>
      </p:pic>
      <p:grpSp>
        <p:nvGrpSpPr>
          <p:cNvPr id="3" name="Group 3"/>
          <p:cNvGrpSpPr/>
          <p:nvPr/>
        </p:nvGrpSpPr>
        <p:grpSpPr>
          <a:xfrm>
            <a:off x="3199242" y="2035614"/>
            <a:ext cx="12550339" cy="4276331"/>
            <a:chOff x="0" y="0"/>
            <a:chExt cx="2062002" cy="702595"/>
          </a:xfrm>
        </p:grpSpPr>
        <p:sp>
          <p:nvSpPr>
            <p:cNvPr id="4" name="Freeform 4"/>
            <p:cNvSpPr/>
            <p:nvPr/>
          </p:nvSpPr>
          <p:spPr>
            <a:xfrm>
              <a:off x="0" y="0"/>
              <a:ext cx="2062002" cy="702595"/>
            </a:xfrm>
            <a:custGeom>
              <a:avLst/>
              <a:gdLst/>
              <a:ahLst/>
              <a:cxnLst/>
              <a:rect l="l" t="t" r="r" b="b"/>
              <a:pathLst>
                <a:path w="2062002" h="702595">
                  <a:moveTo>
                    <a:pt x="0" y="0"/>
                  </a:moveTo>
                  <a:lnTo>
                    <a:pt x="2062002" y="0"/>
                  </a:lnTo>
                  <a:lnTo>
                    <a:pt x="2062002" y="702595"/>
                  </a:lnTo>
                  <a:lnTo>
                    <a:pt x="0" y="702595"/>
                  </a:lnTo>
                  <a:close/>
                </a:path>
              </a:pathLst>
            </a:custGeom>
            <a:solidFill>
              <a:srgbClr val="0964D8"/>
            </a:solidFill>
          </p:spPr>
        </p:sp>
      </p:grpSp>
      <p:pic>
        <p:nvPicPr>
          <p:cNvPr id="5" name="Picture 5"/>
          <p:cNvPicPr>
            <a:picLocks noChangeAspect="1"/>
          </p:cNvPicPr>
          <p:nvPr/>
        </p:nvPicPr>
        <p:blipFill>
          <a:blip r:embed="rId4">
            <a:alphaModFix amt="28000"/>
          </a:blip>
          <a:srcRect t="22121" r="35868" b="29102"/>
          <a:stretch>
            <a:fillRect/>
          </a:stretch>
        </p:blipFill>
        <p:spPr>
          <a:xfrm>
            <a:off x="1028700" y="1028700"/>
            <a:ext cx="16230600" cy="8229600"/>
          </a:xfrm>
          <a:prstGeom prst="rect">
            <a:avLst/>
          </a:prstGeom>
        </p:spPr>
      </p:pic>
      <p:sp>
        <p:nvSpPr>
          <p:cNvPr id="6" name="TextBox 6"/>
          <p:cNvSpPr txBox="1"/>
          <p:nvPr/>
        </p:nvSpPr>
        <p:spPr>
          <a:xfrm>
            <a:off x="3563948" y="2708690"/>
            <a:ext cx="11820927" cy="2825405"/>
          </a:xfrm>
          <a:prstGeom prst="rect">
            <a:avLst/>
          </a:prstGeom>
        </p:spPr>
        <p:txBody>
          <a:bodyPr lIns="0" tIns="0" rIns="0" bIns="0" rtlCol="0" anchor="t">
            <a:spAutoFit/>
          </a:bodyPr>
          <a:lstStyle/>
          <a:p>
            <a:pPr algn="ctr">
              <a:lnSpc>
                <a:spcPts val="7544"/>
              </a:lnSpc>
            </a:pPr>
            <a:r>
              <a:rPr lang="en-US" sz="5388" spc="1066">
                <a:solidFill>
                  <a:srgbClr val="FFFCF7"/>
                </a:solidFill>
                <a:latin typeface="BDSans Thin Bold"/>
              </a:rPr>
              <a:t>ENERGY ZAPS, </a:t>
            </a:r>
          </a:p>
          <a:p>
            <a:pPr marL="0" lvl="0" indent="0" algn="ctr">
              <a:lnSpc>
                <a:spcPts val="7544"/>
              </a:lnSpc>
              <a:spcBef>
                <a:spcPct val="0"/>
              </a:spcBef>
            </a:pPr>
            <a:r>
              <a:rPr lang="en-US" sz="5388" spc="1066">
                <a:solidFill>
                  <a:srgbClr val="FFFCF7"/>
                </a:solidFill>
                <a:latin typeface="BDSans Thin Bold"/>
              </a:rPr>
              <a:t>FREAK OUTS AND BEFUDDLED BRAINS</a:t>
            </a:r>
          </a:p>
        </p:txBody>
      </p:sp>
      <p:sp>
        <p:nvSpPr>
          <p:cNvPr id="7" name="TextBox 7"/>
          <p:cNvSpPr txBox="1"/>
          <p:nvPr/>
        </p:nvSpPr>
        <p:spPr>
          <a:xfrm>
            <a:off x="5519095" y="6434125"/>
            <a:ext cx="7910633" cy="794385"/>
          </a:xfrm>
          <a:prstGeom prst="rect">
            <a:avLst/>
          </a:prstGeom>
        </p:spPr>
        <p:txBody>
          <a:bodyPr lIns="0" tIns="0" rIns="0" bIns="0" rtlCol="0" anchor="t">
            <a:spAutoFit/>
          </a:bodyPr>
          <a:lstStyle/>
          <a:p>
            <a:pPr algn="ctr">
              <a:lnSpc>
                <a:spcPts val="2940"/>
              </a:lnSpc>
            </a:pPr>
            <a:r>
              <a:rPr lang="en-US" sz="2100" spc="1071">
                <a:solidFill>
                  <a:srgbClr val="100F0D"/>
                </a:solidFill>
                <a:latin typeface="Agrandir Thin Bold"/>
              </a:rPr>
              <a:t>Dr Stacey Francis</a:t>
            </a:r>
          </a:p>
          <a:p>
            <a:pPr algn="ctr">
              <a:lnSpc>
                <a:spcPts val="2940"/>
              </a:lnSpc>
            </a:pPr>
            <a:endParaRPr lang="en-US" sz="2100" spc="1071">
              <a:solidFill>
                <a:srgbClr val="100F0D"/>
              </a:solidFill>
              <a:latin typeface="Agrandir Thin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9F0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571500"/>
            <a:ext cx="18288000" cy="9144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6657" y="2941960"/>
            <a:ext cx="200213" cy="191893"/>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0629" y="3212207"/>
            <a:ext cx="200213" cy="191893"/>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6763" y="3778882"/>
            <a:ext cx="200213" cy="191893"/>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4363" y="3495544"/>
            <a:ext cx="200213" cy="19189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6664" y="4253348"/>
            <a:ext cx="200213" cy="19189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0629" y="4811640"/>
            <a:ext cx="200213" cy="191893"/>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550" y="5047553"/>
            <a:ext cx="200213" cy="191893"/>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8487" y="5601397"/>
            <a:ext cx="200213" cy="191893"/>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6657" y="5809928"/>
            <a:ext cx="200213" cy="191893"/>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6558" y="5315412"/>
            <a:ext cx="200213" cy="191893"/>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6868596"/>
            <a:ext cx="200213" cy="191893"/>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4257" y="7125771"/>
            <a:ext cx="200213" cy="191893"/>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67788" y="3212207"/>
            <a:ext cx="200213" cy="191893"/>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67575" y="3778882"/>
            <a:ext cx="200213" cy="191893"/>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67788" y="4811640"/>
            <a:ext cx="200213" cy="191893"/>
          </a:xfrm>
          <a:prstGeom prst="rect">
            <a:avLst/>
          </a:prstGeom>
        </p:spPr>
      </p:pic>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42530" y="5601397"/>
            <a:ext cx="200213" cy="191893"/>
          </a:xfrm>
          <a:prstGeom prst="rect">
            <a:avLst/>
          </a:prstGeom>
        </p:spPr>
      </p:pic>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305522" y="6068689"/>
            <a:ext cx="200213" cy="191893"/>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4576" y="7346239"/>
            <a:ext cx="200213" cy="191893"/>
          </a:xfrm>
          <a:prstGeom prst="rect">
            <a:avLst/>
          </a:prstGeom>
        </p:spPr>
      </p:pic>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42022" y="4529494"/>
            <a:ext cx="200213" cy="191893"/>
          </a:xfrm>
          <a:prstGeom prst="rect">
            <a:avLst/>
          </a:prstGeom>
        </p:spPr>
      </p:pic>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62530" y="7125771"/>
            <a:ext cx="200213" cy="191893"/>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62530" y="7755510"/>
            <a:ext cx="200213" cy="191893"/>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6877" y="6868596"/>
            <a:ext cx="200213" cy="191893"/>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6870" y="3208401"/>
            <a:ext cx="200213" cy="191893"/>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4683" y="3495544"/>
            <a:ext cx="200213" cy="191893"/>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8913" y="5809928"/>
            <a:ext cx="200213" cy="191893"/>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61600" y="5601397"/>
            <a:ext cx="200213" cy="191893"/>
          </a:xfrm>
          <a:prstGeom prst="rect">
            <a:avLst/>
          </a:prstGeom>
        </p:spPr>
      </p:pic>
      <p:sp>
        <p:nvSpPr>
          <p:cNvPr id="29" name="TextBox 29"/>
          <p:cNvSpPr txBox="1"/>
          <p:nvPr/>
        </p:nvSpPr>
        <p:spPr>
          <a:xfrm>
            <a:off x="9667519" y="7039790"/>
            <a:ext cx="1548871" cy="316230"/>
          </a:xfrm>
          <a:prstGeom prst="rect">
            <a:avLst/>
          </a:prstGeom>
        </p:spPr>
        <p:txBody>
          <a:bodyPr lIns="0" tIns="0" rIns="0" bIns="0" rtlCol="0" anchor="t">
            <a:spAutoFit/>
          </a:bodyPr>
          <a:lstStyle/>
          <a:p>
            <a:pPr algn="ctr">
              <a:lnSpc>
                <a:spcPts val="2520"/>
              </a:lnSpc>
            </a:pPr>
            <a:r>
              <a:rPr lang="en-US" sz="1800">
                <a:solidFill>
                  <a:srgbClr val="000000"/>
                </a:solidFill>
                <a:latin typeface="Antic Didone"/>
              </a:rPr>
              <a:t>Iron-rich food</a:t>
            </a:r>
          </a:p>
        </p:txBody>
      </p:sp>
      <p:sp>
        <p:nvSpPr>
          <p:cNvPr id="30" name="TextBox 30"/>
          <p:cNvSpPr txBox="1"/>
          <p:nvPr/>
        </p:nvSpPr>
        <p:spPr>
          <a:xfrm>
            <a:off x="9667519" y="7669529"/>
            <a:ext cx="2150798" cy="316230"/>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Antic Didone"/>
              </a:rPr>
              <a:t>B Vitamin-rich food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F494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83796" y="0"/>
            <a:ext cx="10287000" cy="10287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4">
            <a:alphaModFix amt="21999"/>
          </a:blip>
          <a:srcRect t="20304" b="20304"/>
          <a:stretch>
            <a:fillRect/>
          </a:stretch>
        </p:blipFill>
        <p:spPr>
          <a:xfrm>
            <a:off x="1028700" y="1028700"/>
            <a:ext cx="16230600" cy="8229600"/>
          </a:xfrm>
          <a:prstGeom prst="rect">
            <a:avLst/>
          </a:prstGeom>
        </p:spPr>
      </p:pic>
      <p:sp>
        <p:nvSpPr>
          <p:cNvPr id="4" name="TextBox 4"/>
          <p:cNvSpPr txBox="1"/>
          <p:nvPr/>
        </p:nvSpPr>
        <p:spPr>
          <a:xfrm>
            <a:off x="3559704" y="3399414"/>
            <a:ext cx="11168592" cy="2512695"/>
          </a:xfrm>
          <a:prstGeom prst="rect">
            <a:avLst/>
          </a:prstGeom>
        </p:spPr>
        <p:txBody>
          <a:bodyPr lIns="0" tIns="0" rIns="0" bIns="0" rtlCol="0" anchor="t">
            <a:spAutoFit/>
          </a:bodyPr>
          <a:lstStyle/>
          <a:p>
            <a:pPr algn="ctr">
              <a:lnSpc>
                <a:spcPts val="10080"/>
              </a:lnSpc>
            </a:pPr>
            <a:r>
              <a:rPr lang="en-US" sz="7200">
                <a:solidFill>
                  <a:srgbClr val="FFFFFF"/>
                </a:solidFill>
                <a:latin typeface="BDSans Bold"/>
              </a:rPr>
              <a:t>FREAK OUTS</a:t>
            </a:r>
          </a:p>
          <a:p>
            <a:pPr algn="ctr">
              <a:lnSpc>
                <a:spcPts val="10080"/>
              </a:lnSpc>
            </a:pPr>
            <a:r>
              <a:rPr lang="en-US" sz="7200">
                <a:solidFill>
                  <a:srgbClr val="FFFFFF"/>
                </a:solidFill>
                <a:latin typeface="BDSans"/>
              </a:rPr>
              <a:t>"I'm totally stressed!"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sp>
        <p:nvSpPr>
          <p:cNvPr id="3" name="TextBox 3"/>
          <p:cNvSpPr txBox="1"/>
          <p:nvPr/>
        </p:nvSpPr>
        <p:spPr>
          <a:xfrm>
            <a:off x="2167534" y="4534801"/>
            <a:ext cx="13952932" cy="3561081"/>
          </a:xfrm>
          <a:prstGeom prst="rect">
            <a:avLst/>
          </a:prstGeom>
        </p:spPr>
        <p:txBody>
          <a:bodyPr lIns="0" tIns="0" rIns="0" bIns="0" rtlCol="0" anchor="t">
            <a:spAutoFit/>
          </a:bodyPr>
          <a:lstStyle/>
          <a:p>
            <a:pPr algn="ctr">
              <a:lnSpc>
                <a:spcPts val="9519"/>
              </a:lnSpc>
            </a:pPr>
            <a:r>
              <a:rPr lang="en-US" sz="6799">
                <a:solidFill>
                  <a:srgbClr val="000000"/>
                </a:solidFill>
                <a:latin typeface="Open Sans"/>
              </a:rPr>
              <a:t>When you have stress or anxiety  three parts of your brain are involved</a:t>
            </a:r>
          </a:p>
        </p:txBody>
      </p:sp>
      <p:sp>
        <p:nvSpPr>
          <p:cNvPr id="4" name="TextBox 4"/>
          <p:cNvSpPr txBox="1"/>
          <p:nvPr/>
        </p:nvSpPr>
        <p:spPr>
          <a:xfrm>
            <a:off x="1904765" y="866775"/>
            <a:ext cx="13952932" cy="31337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Let's Start with the Brain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499" b="1250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2157" flipH="1">
            <a:off x="8436090" y="323148"/>
            <a:ext cx="2539498" cy="907871"/>
          </a:xfrm>
          <a:prstGeom prst="rect">
            <a:avLst/>
          </a:prstGeom>
        </p:spPr>
      </p:pic>
      <p:sp>
        <p:nvSpPr>
          <p:cNvPr id="4" name="TextBox 4"/>
          <p:cNvSpPr txBox="1"/>
          <p:nvPr/>
        </p:nvSpPr>
        <p:spPr>
          <a:xfrm>
            <a:off x="13209699" y="8524413"/>
            <a:ext cx="4702175" cy="1811020"/>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Primative brain</a:t>
            </a:r>
          </a:p>
          <a:p>
            <a:pPr algn="ctr">
              <a:lnSpc>
                <a:spcPts val="7279"/>
              </a:lnSpc>
            </a:pPr>
            <a:r>
              <a:rPr lang="en-US" sz="5199">
                <a:solidFill>
                  <a:srgbClr val="FFFFFF"/>
                </a:solidFill>
                <a:latin typeface="Open Sans"/>
              </a:rPr>
              <a:t>Survival</a:t>
            </a:r>
          </a:p>
        </p:txBody>
      </p:sp>
      <p:sp>
        <p:nvSpPr>
          <p:cNvPr id="5" name="TextBox 5"/>
          <p:cNvSpPr txBox="1"/>
          <p:nvPr/>
        </p:nvSpPr>
        <p:spPr>
          <a:xfrm>
            <a:off x="0" y="7228824"/>
            <a:ext cx="7401238" cy="273494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Evolved frontal brain</a:t>
            </a:r>
          </a:p>
          <a:p>
            <a:pPr algn="ctr">
              <a:lnSpc>
                <a:spcPts val="7279"/>
              </a:lnSpc>
            </a:pPr>
            <a:r>
              <a:rPr lang="en-US" sz="5199">
                <a:solidFill>
                  <a:srgbClr val="FFFFFF"/>
                </a:solidFill>
                <a:latin typeface="Open Sans"/>
              </a:rPr>
              <a:t>Healhty choices come from here</a:t>
            </a:r>
          </a:p>
        </p:txBody>
      </p:sp>
      <p:sp>
        <p:nvSpPr>
          <p:cNvPr id="6" name="TextBox 6"/>
          <p:cNvSpPr txBox="1"/>
          <p:nvPr/>
        </p:nvSpPr>
        <p:spPr>
          <a:xfrm>
            <a:off x="11138625" y="378564"/>
            <a:ext cx="6934560" cy="3947934"/>
          </a:xfrm>
          <a:prstGeom prst="rect">
            <a:avLst/>
          </a:prstGeom>
        </p:spPr>
        <p:txBody>
          <a:bodyPr lIns="0" tIns="0" rIns="0" bIns="0" rtlCol="0" anchor="t">
            <a:spAutoFit/>
          </a:bodyPr>
          <a:lstStyle/>
          <a:p>
            <a:pPr algn="ctr">
              <a:lnSpc>
                <a:spcPts val="5971"/>
              </a:lnSpc>
            </a:pPr>
            <a:r>
              <a:rPr lang="en-US" sz="4265">
                <a:solidFill>
                  <a:srgbClr val="FFFFFF"/>
                </a:solidFill>
                <a:latin typeface="Open Sans Bold"/>
              </a:rPr>
              <a:t>Emotional brain</a:t>
            </a:r>
          </a:p>
          <a:p>
            <a:pPr algn="ctr">
              <a:lnSpc>
                <a:spcPts val="5971"/>
              </a:lnSpc>
            </a:pPr>
            <a:r>
              <a:rPr lang="en-US" sz="4265">
                <a:solidFill>
                  <a:srgbClr val="FFFFFF"/>
                </a:solidFill>
                <a:latin typeface="Open Sans Bold"/>
              </a:rPr>
              <a:t> (limbic system)</a:t>
            </a:r>
          </a:p>
          <a:p>
            <a:pPr algn="ctr">
              <a:lnSpc>
                <a:spcPts val="3570"/>
              </a:lnSpc>
            </a:pPr>
            <a:r>
              <a:rPr lang="en-US" sz="2550">
                <a:solidFill>
                  <a:srgbClr val="FFFFFF"/>
                </a:solidFill>
                <a:latin typeface="Open Sans"/>
              </a:rPr>
              <a:t>You have a thought then you have a feeling about that thought</a:t>
            </a:r>
          </a:p>
          <a:p>
            <a:pPr algn="ctr">
              <a:lnSpc>
                <a:spcPts val="3570"/>
              </a:lnSpc>
            </a:pPr>
            <a:endParaRPr lang="en-US" sz="2550">
              <a:solidFill>
                <a:srgbClr val="FFFFFF"/>
              </a:solidFill>
              <a:latin typeface="Open Sans"/>
            </a:endParaRPr>
          </a:p>
          <a:p>
            <a:pPr algn="ctr">
              <a:lnSpc>
                <a:spcPts val="3570"/>
              </a:lnSpc>
            </a:pPr>
            <a:r>
              <a:rPr lang="en-US" sz="2550">
                <a:solidFill>
                  <a:srgbClr val="FFFFFF"/>
                </a:solidFill>
                <a:latin typeface="Open Sans"/>
              </a:rPr>
              <a:t>Control your thoughts to control your feelings</a:t>
            </a:r>
          </a:p>
          <a:p>
            <a:pPr algn="ctr">
              <a:lnSpc>
                <a:spcPts val="5156"/>
              </a:lnSpc>
            </a:pPr>
            <a:endParaRPr lang="en-US" sz="2550">
              <a:solidFill>
                <a:srgbClr val="FFFFFF"/>
              </a:solidFill>
              <a:latin typeface="Open Sans"/>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19910">
            <a:off x="750209" y="5466130"/>
            <a:ext cx="3146048" cy="112471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1724" flipH="1">
            <a:off x="13666624" y="7209531"/>
            <a:ext cx="3146048" cy="11247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137" b="6862"/>
          <a:stretch>
            <a:fillRect/>
          </a:stretch>
        </p:blipFill>
        <p:spPr>
          <a:xfrm>
            <a:off x="0" y="0"/>
            <a:ext cx="18288000" cy="10287000"/>
          </a:xfrm>
          <a:prstGeom prst="rect">
            <a:avLst/>
          </a:prstGeom>
        </p:spPr>
      </p:pic>
      <p:sp>
        <p:nvSpPr>
          <p:cNvPr id="3" name="TextBox 3"/>
          <p:cNvSpPr txBox="1"/>
          <p:nvPr/>
        </p:nvSpPr>
        <p:spPr>
          <a:xfrm>
            <a:off x="12841175" y="1432067"/>
            <a:ext cx="5071900" cy="6915785"/>
          </a:xfrm>
          <a:prstGeom prst="rect">
            <a:avLst/>
          </a:prstGeom>
        </p:spPr>
        <p:txBody>
          <a:bodyPr lIns="0" tIns="0" rIns="0" bIns="0" rtlCol="0" anchor="t">
            <a:spAutoFit/>
          </a:bodyPr>
          <a:lstStyle/>
          <a:p>
            <a:pPr algn="ctr">
              <a:lnSpc>
                <a:spcPts val="7840"/>
              </a:lnSpc>
            </a:pPr>
            <a:r>
              <a:rPr lang="en-US" sz="5600">
                <a:solidFill>
                  <a:srgbClr val="FFFFFF"/>
                </a:solidFill>
                <a:latin typeface="Antic Didone"/>
              </a:rPr>
              <a:t>Your primal brain can't tell the difference between a charging rhino and a midterm exam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31000"/>
          </a:blip>
          <a:srcRect t="10855" b="10855"/>
          <a:stretch>
            <a:fillRect/>
          </a:stretch>
        </p:blipFill>
        <p:spPr>
          <a:xfrm>
            <a:off x="594360" y="662940"/>
            <a:ext cx="17244964" cy="8961120"/>
          </a:xfrm>
          <a:prstGeom prst="rect">
            <a:avLst/>
          </a:prstGeom>
        </p:spPr>
      </p:pic>
      <p:sp>
        <p:nvSpPr>
          <p:cNvPr id="4" name="TextBox 4"/>
          <p:cNvSpPr txBox="1"/>
          <p:nvPr/>
        </p:nvSpPr>
        <p:spPr>
          <a:xfrm>
            <a:off x="28337" y="2320607"/>
            <a:ext cx="11556206" cy="6430645"/>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Unprocessed emotions</a:t>
            </a:r>
          </a:p>
          <a:p>
            <a:pPr algn="ctr">
              <a:lnSpc>
                <a:spcPts val="7279"/>
              </a:lnSpc>
            </a:pPr>
            <a:endParaRPr lang="en-US" sz="5199">
              <a:solidFill>
                <a:srgbClr val="000000"/>
              </a:solidFill>
              <a:latin typeface="Open Sans Bold"/>
            </a:endParaRPr>
          </a:p>
          <a:p>
            <a:pPr algn="ctr">
              <a:lnSpc>
                <a:spcPts val="7279"/>
              </a:lnSpc>
            </a:pPr>
            <a:endParaRPr lang="en-US" sz="5199">
              <a:solidFill>
                <a:srgbClr val="000000"/>
              </a:solidFill>
              <a:latin typeface="Open Sans Bold"/>
            </a:endParaRPr>
          </a:p>
          <a:p>
            <a:pPr algn="ctr">
              <a:lnSpc>
                <a:spcPts val="7279"/>
              </a:lnSpc>
            </a:pPr>
            <a:r>
              <a:rPr lang="en-US" sz="5199">
                <a:solidFill>
                  <a:srgbClr val="000000"/>
                </a:solidFill>
                <a:latin typeface="Open Sans Bold"/>
              </a:rPr>
              <a:t>  Stress </a:t>
            </a:r>
          </a:p>
          <a:p>
            <a:pPr algn="ctr">
              <a:lnSpc>
                <a:spcPts val="7279"/>
              </a:lnSpc>
            </a:pPr>
            <a:endParaRPr lang="en-US" sz="5199">
              <a:solidFill>
                <a:srgbClr val="000000"/>
              </a:solidFill>
              <a:latin typeface="Open Sans Bold"/>
            </a:endParaRPr>
          </a:p>
          <a:p>
            <a:pPr algn="ctr">
              <a:lnSpc>
                <a:spcPts val="7279"/>
              </a:lnSpc>
            </a:pPr>
            <a:r>
              <a:rPr lang="en-US" sz="5199">
                <a:solidFill>
                  <a:srgbClr val="000000"/>
                </a:solidFill>
                <a:latin typeface="Open Sans Bold"/>
              </a:rPr>
              <a:t> </a:t>
            </a:r>
          </a:p>
          <a:p>
            <a:pPr algn="ctr">
              <a:lnSpc>
                <a:spcPts val="7279"/>
              </a:lnSpc>
            </a:pPr>
            <a:r>
              <a:rPr lang="en-US" sz="5199">
                <a:solidFill>
                  <a:srgbClr val="000000"/>
                </a:solidFill>
                <a:latin typeface="Open Sans Bold"/>
              </a:rPr>
              <a:t>                                    Seeking comfort</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86103" flipV="1">
            <a:off x="2087301" y="4439485"/>
            <a:ext cx="2589065" cy="63079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88937">
            <a:off x="7575148" y="6191662"/>
            <a:ext cx="2589065" cy="63079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91323">
            <a:off x="10394548" y="5560179"/>
            <a:ext cx="2589065" cy="630790"/>
          </a:xfrm>
          <a:prstGeom prst="rect">
            <a:avLst/>
          </a:prstGeom>
        </p:spPr>
      </p:pic>
      <p:sp>
        <p:nvSpPr>
          <p:cNvPr id="8" name="TextBox 8"/>
          <p:cNvSpPr txBox="1"/>
          <p:nvPr/>
        </p:nvSpPr>
        <p:spPr>
          <a:xfrm>
            <a:off x="12194749" y="5478108"/>
            <a:ext cx="3065092" cy="3653282"/>
          </a:xfrm>
          <a:prstGeom prst="rect">
            <a:avLst/>
          </a:prstGeom>
        </p:spPr>
        <p:txBody>
          <a:bodyPr lIns="0" tIns="0" rIns="0" bIns="0" rtlCol="0" anchor="t">
            <a:spAutoFit/>
          </a:bodyPr>
          <a:lstStyle/>
          <a:p>
            <a:pPr algn="ctr">
              <a:lnSpc>
                <a:spcPts val="3467"/>
              </a:lnSpc>
            </a:pPr>
            <a:r>
              <a:rPr lang="en-US" sz="3399">
                <a:solidFill>
                  <a:srgbClr val="000000"/>
                </a:solidFill>
                <a:latin typeface="Open Sans Light Bold"/>
              </a:rPr>
              <a:t>Manage</a:t>
            </a:r>
          </a:p>
          <a:p>
            <a:pPr algn="ctr">
              <a:lnSpc>
                <a:spcPts val="3467"/>
              </a:lnSpc>
            </a:pPr>
            <a:endParaRPr lang="en-US" sz="3399">
              <a:solidFill>
                <a:srgbClr val="000000"/>
              </a:solidFill>
              <a:latin typeface="Open Sans Light Bold"/>
            </a:endParaRPr>
          </a:p>
          <a:p>
            <a:pPr algn="ctr">
              <a:lnSpc>
                <a:spcPts val="3467"/>
              </a:lnSpc>
            </a:pPr>
            <a:r>
              <a:rPr lang="en-US" sz="3399">
                <a:solidFill>
                  <a:srgbClr val="000000"/>
                </a:solidFill>
                <a:latin typeface="Open Sans Light Bold"/>
              </a:rPr>
              <a:t>Over Eating</a:t>
            </a:r>
          </a:p>
          <a:p>
            <a:pPr algn="ctr">
              <a:lnSpc>
                <a:spcPts val="4759"/>
              </a:lnSpc>
            </a:pPr>
            <a:r>
              <a:rPr lang="en-US" sz="3399">
                <a:solidFill>
                  <a:srgbClr val="000000"/>
                </a:solidFill>
                <a:latin typeface="Open Sans Light Bold"/>
              </a:rPr>
              <a:t>Flour/Sugar</a:t>
            </a:r>
          </a:p>
          <a:p>
            <a:pPr algn="ctr">
              <a:lnSpc>
                <a:spcPts val="4759"/>
              </a:lnSpc>
            </a:pPr>
            <a:r>
              <a:rPr lang="en-US" sz="3399">
                <a:solidFill>
                  <a:srgbClr val="000000"/>
                </a:solidFill>
                <a:latin typeface="Open Sans Light Bold"/>
              </a:rPr>
              <a:t>Caffeine</a:t>
            </a:r>
          </a:p>
          <a:p>
            <a:pPr algn="ctr">
              <a:lnSpc>
                <a:spcPts val="4759"/>
              </a:lnSpc>
            </a:pPr>
            <a:r>
              <a:rPr lang="en-US" sz="3399">
                <a:solidFill>
                  <a:srgbClr val="000000"/>
                </a:solidFill>
                <a:latin typeface="Open Sans Light Bold"/>
              </a:rPr>
              <a:t>Video Games</a:t>
            </a:r>
          </a:p>
          <a:p>
            <a:pPr algn="ctr">
              <a:lnSpc>
                <a:spcPts val="4759"/>
              </a:lnSpc>
            </a:pPr>
            <a:r>
              <a:rPr lang="en-US" sz="3399">
                <a:solidFill>
                  <a:srgbClr val="000000"/>
                </a:solidFill>
                <a:latin typeface="Open Sans Light Bold"/>
              </a:rPr>
              <a:t>Scrolling</a:t>
            </a:r>
          </a:p>
        </p:txBody>
      </p:sp>
      <p:sp>
        <p:nvSpPr>
          <p:cNvPr id="9" name="TextBox 9"/>
          <p:cNvSpPr txBox="1"/>
          <p:nvPr/>
        </p:nvSpPr>
        <p:spPr>
          <a:xfrm>
            <a:off x="13004350" y="3332480"/>
            <a:ext cx="4486540" cy="1811020"/>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Looking for a </a:t>
            </a:r>
          </a:p>
          <a:p>
            <a:pPr algn="ctr">
              <a:lnSpc>
                <a:spcPts val="7279"/>
              </a:lnSpc>
            </a:pPr>
            <a:r>
              <a:rPr lang="en-US" sz="5199">
                <a:solidFill>
                  <a:srgbClr val="000000"/>
                </a:solidFill>
                <a:latin typeface="Open Sans Bold"/>
              </a:rPr>
              <a:t>dopamine hit</a:t>
            </a:r>
          </a:p>
        </p:txBody>
      </p:sp>
      <p:sp>
        <p:nvSpPr>
          <p:cNvPr id="10" name="TextBox 10"/>
          <p:cNvSpPr txBox="1"/>
          <p:nvPr/>
        </p:nvSpPr>
        <p:spPr>
          <a:xfrm>
            <a:off x="15544524" y="5482280"/>
            <a:ext cx="1831049" cy="3095510"/>
          </a:xfrm>
          <a:prstGeom prst="rect">
            <a:avLst/>
          </a:prstGeom>
        </p:spPr>
        <p:txBody>
          <a:bodyPr lIns="0" tIns="0" rIns="0" bIns="0" rtlCol="0" anchor="t">
            <a:spAutoFit/>
          </a:bodyPr>
          <a:lstStyle/>
          <a:p>
            <a:pPr algn="ctr">
              <a:lnSpc>
                <a:spcPts val="3655"/>
              </a:lnSpc>
            </a:pPr>
            <a:r>
              <a:rPr lang="en-US" sz="3353">
                <a:solidFill>
                  <a:srgbClr val="000000"/>
                </a:solidFill>
                <a:latin typeface="Open Sans Light Bold"/>
              </a:rPr>
              <a:t>Avoid</a:t>
            </a:r>
          </a:p>
          <a:p>
            <a:pPr algn="ctr">
              <a:lnSpc>
                <a:spcPts val="3655"/>
              </a:lnSpc>
            </a:pPr>
            <a:endParaRPr lang="en-US" sz="3353">
              <a:solidFill>
                <a:srgbClr val="000000"/>
              </a:solidFill>
              <a:latin typeface="Open Sans Light Bold"/>
            </a:endParaRPr>
          </a:p>
          <a:p>
            <a:pPr algn="ctr">
              <a:lnSpc>
                <a:spcPts val="3655"/>
              </a:lnSpc>
            </a:pPr>
            <a:r>
              <a:rPr lang="en-US" sz="3353">
                <a:solidFill>
                  <a:srgbClr val="000000"/>
                </a:solidFill>
                <a:latin typeface="Open Sans Light Bold"/>
              </a:rPr>
              <a:t>Alcohol</a:t>
            </a:r>
          </a:p>
          <a:p>
            <a:pPr algn="ctr">
              <a:lnSpc>
                <a:spcPts val="4694"/>
              </a:lnSpc>
              <a:spcBef>
                <a:spcPct val="0"/>
              </a:spcBef>
            </a:pPr>
            <a:r>
              <a:rPr lang="en-US" sz="3353">
                <a:solidFill>
                  <a:srgbClr val="000000"/>
                </a:solidFill>
                <a:latin typeface="Open Sans Light Bold"/>
              </a:rPr>
              <a:t>Vaping</a:t>
            </a:r>
          </a:p>
          <a:p>
            <a:pPr algn="ctr">
              <a:lnSpc>
                <a:spcPts val="4694"/>
              </a:lnSpc>
              <a:spcBef>
                <a:spcPct val="0"/>
              </a:spcBef>
            </a:pPr>
            <a:r>
              <a:rPr lang="en-US" sz="3353">
                <a:solidFill>
                  <a:srgbClr val="000000"/>
                </a:solidFill>
                <a:latin typeface="Open Sans Light Bold"/>
              </a:rPr>
              <a:t>Smoking</a:t>
            </a:r>
          </a:p>
          <a:p>
            <a:pPr algn="ctr">
              <a:lnSpc>
                <a:spcPts val="4694"/>
              </a:lnSpc>
              <a:spcBef>
                <a:spcPct val="0"/>
              </a:spcBef>
            </a:pPr>
            <a:r>
              <a:rPr lang="en-US" sz="3353">
                <a:solidFill>
                  <a:srgbClr val="000000"/>
                </a:solidFill>
                <a:latin typeface="Open Sans Light Bold"/>
              </a:rPr>
              <a:t>Drugs</a:t>
            </a:r>
          </a:p>
        </p:txBody>
      </p:sp>
      <p:sp>
        <p:nvSpPr>
          <p:cNvPr id="11" name="AutoShape 11"/>
          <p:cNvSpPr/>
          <p:nvPr/>
        </p:nvSpPr>
        <p:spPr>
          <a:xfrm>
            <a:off x="12519391" y="6044255"/>
            <a:ext cx="2415809" cy="0"/>
          </a:xfrm>
          <a:prstGeom prst="line">
            <a:avLst/>
          </a:prstGeom>
          <a:ln w="38100" cap="flat">
            <a:solidFill>
              <a:srgbClr val="000000"/>
            </a:solidFill>
            <a:prstDash val="solid"/>
            <a:headEnd type="none" w="sm" len="sm"/>
            <a:tailEnd type="none" w="sm" len="sm"/>
          </a:ln>
        </p:spPr>
      </p:sp>
      <p:sp>
        <p:nvSpPr>
          <p:cNvPr id="12" name="AutoShape 12"/>
          <p:cNvSpPr/>
          <p:nvPr/>
        </p:nvSpPr>
        <p:spPr>
          <a:xfrm>
            <a:off x="15660796" y="6082355"/>
            <a:ext cx="1598504"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19999"/>
          </a:blip>
          <a:srcRect t="11257" b="11257"/>
          <a:stretch>
            <a:fillRect/>
          </a:stretch>
        </p:blipFill>
        <p:spPr>
          <a:xfrm>
            <a:off x="1028700" y="1028700"/>
            <a:ext cx="15941140" cy="8229600"/>
          </a:xfrm>
          <a:prstGeom prst="rect">
            <a:avLst/>
          </a:prstGeom>
        </p:spPr>
      </p:pic>
      <p:sp>
        <p:nvSpPr>
          <p:cNvPr id="4" name="TextBox 4"/>
          <p:cNvSpPr txBox="1"/>
          <p:nvPr/>
        </p:nvSpPr>
        <p:spPr>
          <a:xfrm>
            <a:off x="1807762" y="1227584"/>
            <a:ext cx="14383015" cy="1991386"/>
          </a:xfrm>
          <a:prstGeom prst="rect">
            <a:avLst/>
          </a:prstGeom>
        </p:spPr>
        <p:txBody>
          <a:bodyPr lIns="0" tIns="0" rIns="0" bIns="0" rtlCol="0" anchor="t">
            <a:spAutoFit/>
          </a:bodyPr>
          <a:lstStyle/>
          <a:p>
            <a:pPr algn="ctr">
              <a:lnSpc>
                <a:spcPts val="16238"/>
              </a:lnSpc>
            </a:pPr>
            <a:r>
              <a:rPr lang="en-US" sz="11598">
                <a:solidFill>
                  <a:srgbClr val="FFFFFF"/>
                </a:solidFill>
                <a:latin typeface="Open Sans Bold"/>
              </a:rPr>
              <a:t>Processing Emotion</a:t>
            </a:r>
          </a:p>
        </p:txBody>
      </p:sp>
      <p:sp>
        <p:nvSpPr>
          <p:cNvPr id="5" name="TextBox 5"/>
          <p:cNvSpPr txBox="1"/>
          <p:nvPr/>
        </p:nvSpPr>
        <p:spPr>
          <a:xfrm>
            <a:off x="1807762" y="4000632"/>
            <a:ext cx="14383015" cy="5017772"/>
          </a:xfrm>
          <a:prstGeom prst="rect">
            <a:avLst/>
          </a:prstGeom>
        </p:spPr>
        <p:txBody>
          <a:bodyPr lIns="0" tIns="0" rIns="0" bIns="0" rtlCol="0" anchor="t">
            <a:spAutoFit/>
          </a:bodyPr>
          <a:lstStyle/>
          <a:p>
            <a:pPr algn="ctr">
              <a:lnSpc>
                <a:spcPts val="7979"/>
              </a:lnSpc>
            </a:pPr>
            <a:r>
              <a:rPr lang="en-US" sz="5699">
                <a:solidFill>
                  <a:srgbClr val="FFFFFF"/>
                </a:solidFill>
                <a:latin typeface="Open Sans Light Bold"/>
              </a:rPr>
              <a:t>Being present with the vibrations in our body and not running from them or being reactive. </a:t>
            </a:r>
          </a:p>
          <a:p>
            <a:pPr algn="ctr">
              <a:lnSpc>
                <a:spcPts val="7979"/>
              </a:lnSpc>
            </a:pPr>
            <a:endParaRPr lang="en-US" sz="5699">
              <a:solidFill>
                <a:srgbClr val="FFFFFF"/>
              </a:solidFill>
              <a:latin typeface="Open Sans Light Bold"/>
            </a:endParaRPr>
          </a:p>
          <a:p>
            <a:pPr algn="ctr">
              <a:lnSpc>
                <a:spcPts val="7979"/>
              </a:lnSpc>
            </a:pPr>
            <a:r>
              <a:rPr lang="en-US" sz="5699">
                <a:solidFill>
                  <a:srgbClr val="FFFFFF"/>
                </a:solidFill>
                <a:latin typeface="Open Sans Light Bold"/>
              </a:rPr>
              <a:t>Feel Your Feelings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444" r="16444"/>
          <a:stretch>
            <a:fillRect/>
          </a:stretch>
        </p:blipFill>
        <p:spPr>
          <a:xfrm>
            <a:off x="0" y="0"/>
            <a:ext cx="18288000" cy="10287000"/>
          </a:xfrm>
          <a:prstGeom prst="rect">
            <a:avLst/>
          </a:prstGeom>
        </p:spPr>
      </p:pic>
      <p:grpSp>
        <p:nvGrpSpPr>
          <p:cNvPr id="3" name="Group 3"/>
          <p:cNvGrpSpPr/>
          <p:nvPr/>
        </p:nvGrpSpPr>
        <p:grpSpPr>
          <a:xfrm>
            <a:off x="231334" y="343291"/>
            <a:ext cx="17825332" cy="3086100"/>
            <a:chOff x="0" y="0"/>
            <a:chExt cx="4694738" cy="812800"/>
          </a:xfrm>
        </p:grpSpPr>
        <p:sp>
          <p:nvSpPr>
            <p:cNvPr id="4" name="Freeform 4"/>
            <p:cNvSpPr/>
            <p:nvPr/>
          </p:nvSpPr>
          <p:spPr>
            <a:xfrm>
              <a:off x="0" y="0"/>
              <a:ext cx="4694738" cy="812800"/>
            </a:xfrm>
            <a:custGeom>
              <a:avLst/>
              <a:gdLst/>
              <a:ahLst/>
              <a:cxnLst/>
              <a:rect l="l" t="t" r="r" b="b"/>
              <a:pathLst>
                <a:path w="4694738" h="812800">
                  <a:moveTo>
                    <a:pt x="22150" y="0"/>
                  </a:moveTo>
                  <a:lnTo>
                    <a:pt x="4672588" y="0"/>
                  </a:lnTo>
                  <a:cubicBezTo>
                    <a:pt x="4684821" y="0"/>
                    <a:pt x="4694738" y="9917"/>
                    <a:pt x="4694738" y="22150"/>
                  </a:cubicBezTo>
                  <a:lnTo>
                    <a:pt x="4694738" y="790650"/>
                  </a:lnTo>
                  <a:cubicBezTo>
                    <a:pt x="4694738" y="796524"/>
                    <a:pt x="4692404" y="802158"/>
                    <a:pt x="4688250" y="806312"/>
                  </a:cubicBezTo>
                  <a:cubicBezTo>
                    <a:pt x="4684096" y="810466"/>
                    <a:pt x="4678462" y="812800"/>
                    <a:pt x="4672588" y="812800"/>
                  </a:cubicBezTo>
                  <a:lnTo>
                    <a:pt x="22150" y="812800"/>
                  </a:lnTo>
                  <a:cubicBezTo>
                    <a:pt x="9917" y="812800"/>
                    <a:pt x="0" y="802883"/>
                    <a:pt x="0" y="790650"/>
                  </a:cubicBezTo>
                  <a:lnTo>
                    <a:pt x="0" y="22150"/>
                  </a:lnTo>
                  <a:cubicBezTo>
                    <a:pt x="0" y="9917"/>
                    <a:pt x="9917" y="0"/>
                    <a:pt x="22150" y="0"/>
                  </a:cubicBezTo>
                  <a:close/>
                </a:path>
              </a:pathLst>
            </a:custGeom>
            <a:solidFill>
              <a:srgbClr val="1B75BB">
                <a:alpha val="73725"/>
              </a:srgbClr>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sp>
        <p:nvSpPr>
          <p:cNvPr id="6" name="TextBox 6"/>
          <p:cNvSpPr txBox="1"/>
          <p:nvPr/>
        </p:nvSpPr>
        <p:spPr>
          <a:xfrm>
            <a:off x="587441" y="1032701"/>
            <a:ext cx="17113118" cy="1236345"/>
          </a:xfrm>
          <a:prstGeom prst="rect">
            <a:avLst/>
          </a:prstGeom>
        </p:spPr>
        <p:txBody>
          <a:bodyPr lIns="0" tIns="0" rIns="0" bIns="0" rtlCol="0" anchor="t">
            <a:spAutoFit/>
          </a:bodyPr>
          <a:lstStyle/>
          <a:p>
            <a:pPr algn="ctr">
              <a:lnSpc>
                <a:spcPts val="10080"/>
              </a:lnSpc>
            </a:pPr>
            <a:r>
              <a:rPr lang="en-US" sz="7200">
                <a:solidFill>
                  <a:srgbClr val="FFFFFF"/>
                </a:solidFill>
                <a:latin typeface="BDSans Bold"/>
              </a:rPr>
              <a:t>Why Zebras Don't Get Ulcers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165" r="24588" b="18165"/>
          <a:stretch>
            <a:fillRect/>
          </a:stretch>
        </p:blipFill>
        <p:spPr>
          <a:xfrm>
            <a:off x="0" y="0"/>
            <a:ext cx="18288000"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4145" r="18603"/>
          <a:stretch>
            <a:fillRect/>
          </a:stretch>
        </p:blipFill>
        <p:spPr>
          <a:xfrm>
            <a:off x="11267692" y="-194256"/>
            <a:ext cx="7020308" cy="10675512"/>
          </a:xfrm>
          <a:prstGeom prst="rect">
            <a:avLst/>
          </a:prstGeom>
        </p:spPr>
      </p:pic>
      <p:pic>
        <p:nvPicPr>
          <p:cNvPr id="4" name="Picture 4"/>
          <p:cNvPicPr>
            <a:picLocks noChangeAspect="1"/>
          </p:cNvPicPr>
          <p:nvPr/>
        </p:nvPicPr>
        <p:blipFill>
          <a:blip r:embed="rId4"/>
          <a:srcRect/>
          <a:stretch>
            <a:fillRect/>
          </a:stretch>
        </p:blipFill>
        <p:spPr>
          <a:xfrm>
            <a:off x="1374663" y="646874"/>
            <a:ext cx="9120006" cy="1872744"/>
          </a:xfrm>
          <a:prstGeom prst="rect">
            <a:avLst/>
          </a:prstGeom>
        </p:spPr>
      </p:pic>
      <p:sp>
        <p:nvSpPr>
          <p:cNvPr id="5" name="TextBox 5"/>
          <p:cNvSpPr txBox="1"/>
          <p:nvPr/>
        </p:nvSpPr>
        <p:spPr>
          <a:xfrm>
            <a:off x="1374663" y="2767267"/>
            <a:ext cx="8516283" cy="1307316"/>
          </a:xfrm>
          <a:prstGeom prst="rect">
            <a:avLst/>
          </a:prstGeom>
        </p:spPr>
        <p:txBody>
          <a:bodyPr lIns="0" tIns="0" rIns="0" bIns="0" rtlCol="0" anchor="t">
            <a:spAutoFit/>
          </a:bodyPr>
          <a:lstStyle/>
          <a:p>
            <a:pPr algn="ctr">
              <a:lnSpc>
                <a:spcPts val="10609"/>
              </a:lnSpc>
            </a:pPr>
            <a:r>
              <a:rPr lang="en-US" sz="7578">
                <a:solidFill>
                  <a:srgbClr val="000000"/>
                </a:solidFill>
                <a:latin typeface="Open Sans Extra Bold"/>
              </a:rPr>
              <a:t>Dr Stacey Francis</a:t>
            </a:r>
          </a:p>
        </p:txBody>
      </p:sp>
      <p:sp>
        <p:nvSpPr>
          <p:cNvPr id="6" name="TextBox 6"/>
          <p:cNvSpPr txBox="1"/>
          <p:nvPr/>
        </p:nvSpPr>
        <p:spPr>
          <a:xfrm>
            <a:off x="236492" y="4412751"/>
            <a:ext cx="10500509" cy="5219916"/>
          </a:xfrm>
          <a:prstGeom prst="rect">
            <a:avLst/>
          </a:prstGeom>
        </p:spPr>
        <p:txBody>
          <a:bodyPr lIns="0" tIns="0" rIns="0" bIns="0" rtlCol="0" anchor="t">
            <a:spAutoFit/>
          </a:bodyPr>
          <a:lstStyle/>
          <a:p>
            <a:pPr algn="ctr">
              <a:lnSpc>
                <a:spcPts val="4188"/>
              </a:lnSpc>
            </a:pPr>
            <a:r>
              <a:rPr lang="en-US" sz="2991">
                <a:solidFill>
                  <a:srgbClr val="FFFCF7"/>
                </a:solidFill>
                <a:latin typeface="Open Sans"/>
              </a:rPr>
              <a:t>Chiropractic Kinesiologist</a:t>
            </a:r>
          </a:p>
          <a:p>
            <a:pPr algn="ctr">
              <a:lnSpc>
                <a:spcPts val="4188"/>
              </a:lnSpc>
            </a:pPr>
            <a:endParaRPr lang="en-US" sz="2991">
              <a:solidFill>
                <a:srgbClr val="FFFCF7"/>
              </a:solidFill>
              <a:latin typeface="Open Sans"/>
            </a:endParaRPr>
          </a:p>
          <a:p>
            <a:pPr algn="ctr">
              <a:lnSpc>
                <a:spcPts val="4188"/>
              </a:lnSpc>
            </a:pPr>
            <a:r>
              <a:rPr lang="en-US" sz="2991">
                <a:solidFill>
                  <a:srgbClr val="FFFCF7"/>
                </a:solidFill>
                <a:latin typeface="Open Sans"/>
              </a:rPr>
              <a:t>Functional Medicine Practitioner</a:t>
            </a:r>
          </a:p>
          <a:p>
            <a:pPr algn="ctr">
              <a:lnSpc>
                <a:spcPts val="4188"/>
              </a:lnSpc>
            </a:pPr>
            <a:endParaRPr lang="en-US" sz="2991">
              <a:solidFill>
                <a:srgbClr val="FFFCF7"/>
              </a:solidFill>
              <a:latin typeface="Open Sans"/>
            </a:endParaRPr>
          </a:p>
          <a:p>
            <a:pPr algn="ctr">
              <a:lnSpc>
                <a:spcPts val="4188"/>
              </a:lnSpc>
            </a:pPr>
            <a:r>
              <a:rPr lang="en-US" sz="2991">
                <a:solidFill>
                  <a:srgbClr val="FFFCF7"/>
                </a:solidFill>
                <a:latin typeface="Open Sans"/>
              </a:rPr>
              <a:t>Public Speaker</a:t>
            </a:r>
          </a:p>
          <a:p>
            <a:pPr algn="ctr">
              <a:lnSpc>
                <a:spcPts val="4188"/>
              </a:lnSpc>
            </a:pPr>
            <a:endParaRPr lang="en-US" sz="2991">
              <a:solidFill>
                <a:srgbClr val="FFFCF7"/>
              </a:solidFill>
              <a:latin typeface="Open Sans"/>
            </a:endParaRPr>
          </a:p>
          <a:p>
            <a:pPr algn="ctr">
              <a:lnSpc>
                <a:spcPts val="4188"/>
              </a:lnSpc>
            </a:pPr>
            <a:r>
              <a:rPr lang="en-US" sz="2991">
                <a:solidFill>
                  <a:srgbClr val="FFFCF7"/>
                </a:solidFill>
                <a:latin typeface="Open Sans"/>
              </a:rPr>
              <a:t>Published Author of </a:t>
            </a:r>
            <a:r>
              <a:rPr lang="en-US" sz="2991">
                <a:solidFill>
                  <a:srgbClr val="FFFCF7"/>
                </a:solidFill>
                <a:latin typeface="Open Sans Bold Italics"/>
              </a:rPr>
              <a:t>The Supercharged Method: Your Transformation from Fatigued to Energized!</a:t>
            </a:r>
          </a:p>
          <a:p>
            <a:pPr algn="ctr">
              <a:lnSpc>
                <a:spcPts val="4188"/>
              </a:lnSpc>
            </a:pPr>
            <a:endParaRPr lang="en-US" sz="2991">
              <a:solidFill>
                <a:srgbClr val="FFFCF7"/>
              </a:solidFill>
              <a:latin typeface="Open Sans Bold Italics"/>
            </a:endParaRPr>
          </a:p>
          <a:p>
            <a:pPr algn="ctr">
              <a:lnSpc>
                <a:spcPts val="4188"/>
              </a:lnSpc>
            </a:pPr>
            <a:r>
              <a:rPr lang="en-US" sz="2991">
                <a:solidFill>
                  <a:srgbClr val="FFFCF7"/>
                </a:solidFill>
                <a:latin typeface="Open Sans Bold Italics"/>
              </a:rPr>
              <a:t>www.specificwellness.com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85943" y="756920"/>
            <a:ext cx="3077764" cy="4809007"/>
          </a:xfrm>
          <a:prstGeom prst="rect">
            <a:avLst/>
          </a:prstGeom>
        </p:spPr>
      </p:pic>
      <p:pic>
        <p:nvPicPr>
          <p:cNvPr id="4" name="Picture 4"/>
          <p:cNvPicPr>
            <a:picLocks noChangeAspect="1"/>
          </p:cNvPicPr>
          <p:nvPr/>
        </p:nvPicPr>
        <p:blipFill>
          <a:blip r:embed="rId4"/>
          <a:srcRect/>
          <a:stretch>
            <a:fillRect/>
          </a:stretch>
        </p:blipFill>
        <p:spPr>
          <a:xfrm>
            <a:off x="7185943" y="3643801"/>
            <a:ext cx="3916113" cy="561449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06832" y="6949765"/>
            <a:ext cx="1118695" cy="287767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66180" y="7273696"/>
            <a:ext cx="2052570" cy="2553742"/>
          </a:xfrm>
          <a:prstGeom prst="rect">
            <a:avLst/>
          </a:prstGeom>
        </p:spPr>
      </p:pic>
      <p:pic>
        <p:nvPicPr>
          <p:cNvPr id="7" name="Picture 7"/>
          <p:cNvPicPr>
            <a:picLocks noChangeAspect="1"/>
          </p:cNvPicPr>
          <p:nvPr/>
        </p:nvPicPr>
        <p:blipFill>
          <a:blip r:embed="rId9"/>
          <a:srcRect/>
          <a:stretch>
            <a:fillRect/>
          </a:stretch>
        </p:blipFill>
        <p:spPr>
          <a:xfrm>
            <a:off x="14465520" y="8140431"/>
            <a:ext cx="3677207" cy="214656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02175" y="5934488"/>
            <a:ext cx="4230569" cy="4406493"/>
          </a:xfrm>
          <a:prstGeom prst="rect">
            <a:avLst/>
          </a:prstGeom>
        </p:spPr>
      </p:pic>
      <p:sp>
        <p:nvSpPr>
          <p:cNvPr id="9" name="TextBox 9"/>
          <p:cNvSpPr txBox="1"/>
          <p:nvPr/>
        </p:nvSpPr>
        <p:spPr>
          <a:xfrm>
            <a:off x="565425" y="2018660"/>
            <a:ext cx="6248063" cy="5093071"/>
          </a:xfrm>
          <a:prstGeom prst="rect">
            <a:avLst/>
          </a:prstGeom>
        </p:spPr>
        <p:txBody>
          <a:bodyPr lIns="0" tIns="0" rIns="0" bIns="0" rtlCol="0" anchor="t">
            <a:spAutoFit/>
          </a:bodyPr>
          <a:lstStyle/>
          <a:p>
            <a:pPr algn="ctr">
              <a:lnSpc>
                <a:spcPts val="8076"/>
              </a:lnSpc>
            </a:pPr>
            <a:r>
              <a:rPr lang="en-US" sz="5768">
                <a:solidFill>
                  <a:srgbClr val="000000"/>
                </a:solidFill>
                <a:latin typeface="Open Sans Extra Bold"/>
              </a:rPr>
              <a:t>Solution: </a:t>
            </a:r>
          </a:p>
          <a:p>
            <a:pPr algn="ctr">
              <a:lnSpc>
                <a:spcPts val="8076"/>
              </a:lnSpc>
            </a:pPr>
            <a:r>
              <a:rPr lang="en-US" sz="5768">
                <a:solidFill>
                  <a:srgbClr val="FDBE10"/>
                </a:solidFill>
                <a:latin typeface="Open Sans Extra Bold"/>
              </a:rPr>
              <a:t>The </a:t>
            </a:r>
          </a:p>
          <a:p>
            <a:pPr algn="ctr">
              <a:lnSpc>
                <a:spcPts val="8076"/>
              </a:lnSpc>
            </a:pPr>
            <a:r>
              <a:rPr lang="en-US" sz="5768">
                <a:solidFill>
                  <a:srgbClr val="FDBE10"/>
                </a:solidFill>
                <a:latin typeface="Open Sans Extra Bold"/>
              </a:rPr>
              <a:t>Supercharged Method:</a:t>
            </a:r>
          </a:p>
          <a:p>
            <a:pPr algn="ctr">
              <a:lnSpc>
                <a:spcPts val="8076"/>
              </a:lnSpc>
            </a:pPr>
            <a:r>
              <a:rPr lang="en-US" sz="5768">
                <a:solidFill>
                  <a:srgbClr val="FDBE10"/>
                </a:solidFill>
                <a:latin typeface="Open Sans Extra Bold"/>
              </a:rPr>
              <a:t>DRINK</a:t>
            </a:r>
          </a:p>
        </p:txBody>
      </p:sp>
      <p:sp>
        <p:nvSpPr>
          <p:cNvPr id="10" name="TextBox 10"/>
          <p:cNvSpPr txBox="1"/>
          <p:nvPr/>
        </p:nvSpPr>
        <p:spPr>
          <a:xfrm>
            <a:off x="11815041" y="432203"/>
            <a:ext cx="6327686" cy="7152608"/>
          </a:xfrm>
          <a:prstGeom prst="rect">
            <a:avLst/>
          </a:prstGeom>
        </p:spPr>
        <p:txBody>
          <a:bodyPr lIns="0" tIns="0" rIns="0" bIns="0" rtlCol="0" anchor="t">
            <a:spAutoFit/>
          </a:bodyPr>
          <a:lstStyle/>
          <a:p>
            <a:pPr algn="ctr">
              <a:lnSpc>
                <a:spcPts val="6086"/>
              </a:lnSpc>
            </a:pPr>
            <a:r>
              <a:rPr lang="en-US" sz="4347">
                <a:solidFill>
                  <a:srgbClr val="000000"/>
                </a:solidFill>
                <a:latin typeface="Arimo Bold"/>
              </a:rPr>
              <a:t>Drink </a:t>
            </a:r>
          </a:p>
          <a:p>
            <a:pPr algn="ctr">
              <a:lnSpc>
                <a:spcPts val="6086"/>
              </a:lnSpc>
            </a:pPr>
            <a:r>
              <a:rPr lang="en-US" sz="4347">
                <a:solidFill>
                  <a:srgbClr val="000000"/>
                </a:solidFill>
                <a:latin typeface="Arimo Bold"/>
              </a:rPr>
              <a:t>1/2 of your body weight </a:t>
            </a:r>
          </a:p>
          <a:p>
            <a:pPr algn="ctr">
              <a:lnSpc>
                <a:spcPts val="6086"/>
              </a:lnSpc>
            </a:pPr>
            <a:r>
              <a:rPr lang="en-US" sz="4347">
                <a:solidFill>
                  <a:srgbClr val="000000"/>
                </a:solidFill>
                <a:latin typeface="Arimo Bold"/>
              </a:rPr>
              <a:t>in ounces of water a day</a:t>
            </a:r>
          </a:p>
          <a:p>
            <a:pPr algn="ctr">
              <a:lnSpc>
                <a:spcPts val="6086"/>
              </a:lnSpc>
            </a:pPr>
            <a:endParaRPr lang="en-US" sz="4347">
              <a:solidFill>
                <a:srgbClr val="000000"/>
              </a:solidFill>
              <a:latin typeface="Arimo Bold"/>
            </a:endParaRPr>
          </a:p>
          <a:p>
            <a:pPr algn="ctr">
              <a:lnSpc>
                <a:spcPts val="6587"/>
              </a:lnSpc>
            </a:pPr>
            <a:r>
              <a:rPr lang="en-US" sz="4705">
                <a:solidFill>
                  <a:srgbClr val="000000"/>
                </a:solidFill>
                <a:latin typeface="Arimo"/>
              </a:rPr>
              <a:t>Optimal hydration &amp; detoxification </a:t>
            </a:r>
          </a:p>
          <a:p>
            <a:pPr algn="ctr">
              <a:lnSpc>
                <a:spcPts val="6587"/>
              </a:lnSpc>
            </a:pPr>
            <a:endParaRPr lang="en-US" sz="4705">
              <a:solidFill>
                <a:srgbClr val="000000"/>
              </a:solidFill>
              <a:latin typeface="Arimo"/>
            </a:endParaRPr>
          </a:p>
          <a:p>
            <a:pPr algn="ctr">
              <a:lnSpc>
                <a:spcPts val="6587"/>
              </a:lnSpc>
            </a:pPr>
            <a:endParaRPr lang="en-US" sz="4705">
              <a:solidFill>
                <a:srgbClr val="000000"/>
              </a:solidFill>
              <a:latin typeface="Arim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47992" y="3086100"/>
            <a:ext cx="4472609" cy="4114800"/>
          </a:xfrm>
          <a:prstGeom prst="rect">
            <a:avLst/>
          </a:prstGeom>
        </p:spPr>
      </p:pic>
      <p:sp>
        <p:nvSpPr>
          <p:cNvPr id="4" name="TextBox 4"/>
          <p:cNvSpPr txBox="1"/>
          <p:nvPr/>
        </p:nvSpPr>
        <p:spPr>
          <a:xfrm>
            <a:off x="799753" y="1812147"/>
            <a:ext cx="7605586" cy="8689414"/>
          </a:xfrm>
          <a:prstGeom prst="rect">
            <a:avLst/>
          </a:prstGeom>
        </p:spPr>
        <p:txBody>
          <a:bodyPr lIns="0" tIns="0" rIns="0" bIns="0" rtlCol="0" anchor="t">
            <a:spAutoFit/>
          </a:bodyPr>
          <a:lstStyle/>
          <a:p>
            <a:pPr algn="ctr">
              <a:lnSpc>
                <a:spcPts val="9830"/>
              </a:lnSpc>
            </a:pPr>
            <a:r>
              <a:rPr lang="en-US" sz="7022">
                <a:solidFill>
                  <a:srgbClr val="000000"/>
                </a:solidFill>
                <a:latin typeface="Open Sans Extra Bold"/>
              </a:rPr>
              <a:t>Solution: </a:t>
            </a:r>
          </a:p>
          <a:p>
            <a:pPr algn="ctr">
              <a:lnSpc>
                <a:spcPts val="9830"/>
              </a:lnSpc>
            </a:pPr>
            <a:r>
              <a:rPr lang="en-US" sz="7022">
                <a:solidFill>
                  <a:srgbClr val="FDBE10"/>
                </a:solidFill>
                <a:latin typeface="Open Sans Extra Bold"/>
              </a:rPr>
              <a:t>The </a:t>
            </a:r>
          </a:p>
          <a:p>
            <a:pPr algn="ctr">
              <a:lnSpc>
                <a:spcPts val="9830"/>
              </a:lnSpc>
            </a:pPr>
            <a:r>
              <a:rPr lang="en-US" sz="7022">
                <a:solidFill>
                  <a:srgbClr val="FDBE10"/>
                </a:solidFill>
                <a:latin typeface="Open Sans Extra Bold"/>
              </a:rPr>
              <a:t>Supercharged Method:</a:t>
            </a:r>
          </a:p>
          <a:p>
            <a:pPr algn="ctr">
              <a:lnSpc>
                <a:spcPts val="9830"/>
              </a:lnSpc>
            </a:pPr>
            <a:r>
              <a:rPr lang="en-US" sz="7022">
                <a:solidFill>
                  <a:srgbClr val="FDBE10"/>
                </a:solidFill>
                <a:latin typeface="Open Sans Extra Bold"/>
              </a:rPr>
              <a:t>CHILL</a:t>
            </a:r>
          </a:p>
          <a:p>
            <a:pPr algn="ctr">
              <a:lnSpc>
                <a:spcPts val="9830"/>
              </a:lnSpc>
            </a:pPr>
            <a:endParaRPr lang="en-US" sz="7022">
              <a:solidFill>
                <a:srgbClr val="FDBE10"/>
              </a:solidFill>
              <a:latin typeface="Open Sans Extra Bold"/>
            </a:endParaRPr>
          </a:p>
          <a:p>
            <a:pPr algn="ctr">
              <a:lnSpc>
                <a:spcPts val="9830"/>
              </a:lnSpc>
            </a:pPr>
            <a:endParaRPr lang="en-US" sz="7022">
              <a:solidFill>
                <a:srgbClr val="FDBE10"/>
              </a:solidFill>
              <a:latin typeface="Open Sans Extra Bold"/>
            </a:endParaRPr>
          </a:p>
        </p:txBody>
      </p:sp>
      <p:sp>
        <p:nvSpPr>
          <p:cNvPr id="5" name="TextBox 5"/>
          <p:cNvSpPr txBox="1"/>
          <p:nvPr/>
        </p:nvSpPr>
        <p:spPr>
          <a:xfrm>
            <a:off x="13163475" y="1580699"/>
            <a:ext cx="4595347" cy="7011302"/>
          </a:xfrm>
          <a:prstGeom prst="rect">
            <a:avLst/>
          </a:prstGeom>
        </p:spPr>
        <p:txBody>
          <a:bodyPr lIns="0" tIns="0" rIns="0" bIns="0" rtlCol="0" anchor="t">
            <a:spAutoFit/>
          </a:bodyPr>
          <a:lstStyle/>
          <a:p>
            <a:pPr algn="ctr">
              <a:lnSpc>
                <a:spcPts val="6740"/>
              </a:lnSpc>
            </a:pPr>
            <a:r>
              <a:rPr lang="en-US" sz="4814">
                <a:solidFill>
                  <a:srgbClr val="000000"/>
                </a:solidFill>
                <a:latin typeface="Arimo Bold"/>
              </a:rPr>
              <a:t>Spend at least </a:t>
            </a:r>
          </a:p>
          <a:p>
            <a:pPr algn="ctr">
              <a:lnSpc>
                <a:spcPts val="6740"/>
              </a:lnSpc>
            </a:pPr>
            <a:r>
              <a:rPr lang="en-US" sz="4814">
                <a:solidFill>
                  <a:srgbClr val="000000"/>
                </a:solidFill>
                <a:latin typeface="Arimo Bold"/>
              </a:rPr>
              <a:t>20 minutes a day in tranquility</a:t>
            </a:r>
          </a:p>
          <a:p>
            <a:pPr algn="ctr">
              <a:lnSpc>
                <a:spcPts val="5760"/>
              </a:lnSpc>
            </a:pPr>
            <a:endParaRPr lang="en-US" sz="4814">
              <a:solidFill>
                <a:srgbClr val="000000"/>
              </a:solidFill>
              <a:latin typeface="Arimo Bold"/>
            </a:endParaRPr>
          </a:p>
          <a:p>
            <a:pPr algn="ctr">
              <a:lnSpc>
                <a:spcPts val="5760"/>
              </a:lnSpc>
            </a:pPr>
            <a:r>
              <a:rPr lang="en-US" sz="4114">
                <a:solidFill>
                  <a:srgbClr val="000000"/>
                </a:solidFill>
                <a:latin typeface="Arimo Bold"/>
              </a:rPr>
              <a:t>Move from Sympathetic to Parasympathetic State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494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000500" y="0"/>
            <a:ext cx="10287000" cy="10287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20809" y="3154861"/>
            <a:ext cx="5137058" cy="4867363"/>
          </a:xfrm>
          <a:prstGeom prst="rect">
            <a:avLst/>
          </a:prstGeom>
        </p:spPr>
      </p:pic>
      <p:sp>
        <p:nvSpPr>
          <p:cNvPr id="4" name="TextBox 4"/>
          <p:cNvSpPr txBox="1"/>
          <p:nvPr/>
        </p:nvSpPr>
        <p:spPr>
          <a:xfrm>
            <a:off x="799753" y="1812147"/>
            <a:ext cx="7605586" cy="8689414"/>
          </a:xfrm>
          <a:prstGeom prst="rect">
            <a:avLst/>
          </a:prstGeom>
        </p:spPr>
        <p:txBody>
          <a:bodyPr lIns="0" tIns="0" rIns="0" bIns="0" rtlCol="0" anchor="t">
            <a:spAutoFit/>
          </a:bodyPr>
          <a:lstStyle/>
          <a:p>
            <a:pPr algn="ctr">
              <a:lnSpc>
                <a:spcPts val="9830"/>
              </a:lnSpc>
            </a:pPr>
            <a:r>
              <a:rPr lang="en-US" sz="7022">
                <a:solidFill>
                  <a:srgbClr val="000000"/>
                </a:solidFill>
                <a:latin typeface="Open Sans Extra Bold"/>
              </a:rPr>
              <a:t>Solution: </a:t>
            </a:r>
          </a:p>
          <a:p>
            <a:pPr algn="ctr">
              <a:lnSpc>
                <a:spcPts val="9830"/>
              </a:lnSpc>
            </a:pPr>
            <a:r>
              <a:rPr lang="en-US" sz="7022">
                <a:solidFill>
                  <a:srgbClr val="FDBE10"/>
                </a:solidFill>
                <a:latin typeface="Open Sans Extra Bold"/>
              </a:rPr>
              <a:t>The </a:t>
            </a:r>
          </a:p>
          <a:p>
            <a:pPr algn="ctr">
              <a:lnSpc>
                <a:spcPts val="9830"/>
              </a:lnSpc>
            </a:pPr>
            <a:r>
              <a:rPr lang="en-US" sz="7022">
                <a:solidFill>
                  <a:srgbClr val="FDBE10"/>
                </a:solidFill>
                <a:latin typeface="Open Sans Extra Bold"/>
              </a:rPr>
              <a:t>Supercharged Method:</a:t>
            </a:r>
          </a:p>
          <a:p>
            <a:pPr algn="ctr">
              <a:lnSpc>
                <a:spcPts val="9830"/>
              </a:lnSpc>
            </a:pPr>
            <a:r>
              <a:rPr lang="en-US" sz="7022">
                <a:solidFill>
                  <a:srgbClr val="FDBE10"/>
                </a:solidFill>
                <a:latin typeface="Open Sans Extra Bold"/>
              </a:rPr>
              <a:t>SLEEP </a:t>
            </a:r>
          </a:p>
          <a:p>
            <a:pPr algn="ctr">
              <a:lnSpc>
                <a:spcPts val="9830"/>
              </a:lnSpc>
            </a:pPr>
            <a:endParaRPr lang="en-US" sz="7022">
              <a:solidFill>
                <a:srgbClr val="FDBE10"/>
              </a:solidFill>
              <a:latin typeface="Open Sans Extra Bold"/>
            </a:endParaRPr>
          </a:p>
          <a:p>
            <a:pPr algn="ctr">
              <a:lnSpc>
                <a:spcPts val="9830"/>
              </a:lnSpc>
            </a:pPr>
            <a:endParaRPr lang="en-US" sz="7022">
              <a:solidFill>
                <a:srgbClr val="FDBE10"/>
              </a:solidFill>
              <a:latin typeface="Open Sans Extra Bold"/>
            </a:endParaRPr>
          </a:p>
        </p:txBody>
      </p:sp>
      <p:sp>
        <p:nvSpPr>
          <p:cNvPr id="5" name="TextBox 5"/>
          <p:cNvSpPr txBox="1"/>
          <p:nvPr/>
        </p:nvSpPr>
        <p:spPr>
          <a:xfrm>
            <a:off x="14140411" y="1831197"/>
            <a:ext cx="3840241" cy="6449425"/>
          </a:xfrm>
          <a:prstGeom prst="rect">
            <a:avLst/>
          </a:prstGeom>
        </p:spPr>
        <p:txBody>
          <a:bodyPr lIns="0" tIns="0" rIns="0" bIns="0" rtlCol="0" anchor="t">
            <a:spAutoFit/>
          </a:bodyPr>
          <a:lstStyle/>
          <a:p>
            <a:pPr algn="ctr">
              <a:lnSpc>
                <a:spcPts val="7294"/>
              </a:lnSpc>
            </a:pPr>
            <a:r>
              <a:rPr lang="en-US" sz="5210">
                <a:solidFill>
                  <a:srgbClr val="000000"/>
                </a:solidFill>
                <a:latin typeface="Arimo Bold"/>
              </a:rPr>
              <a:t>Get 6-9 hours of good sleep every night</a:t>
            </a:r>
          </a:p>
          <a:p>
            <a:pPr algn="ctr">
              <a:lnSpc>
                <a:spcPts val="7294"/>
              </a:lnSpc>
            </a:pPr>
            <a:endParaRPr lang="en-US" sz="5210">
              <a:solidFill>
                <a:srgbClr val="000000"/>
              </a:solidFill>
              <a:latin typeface="Arimo Bold"/>
            </a:endParaRPr>
          </a:p>
          <a:p>
            <a:pPr algn="ctr">
              <a:lnSpc>
                <a:spcPts val="7294"/>
              </a:lnSpc>
            </a:pPr>
            <a:r>
              <a:rPr lang="en-US" sz="5210">
                <a:solidFill>
                  <a:srgbClr val="000000"/>
                </a:solidFill>
                <a:latin typeface="Arimo Bold"/>
              </a:rPr>
              <a:t>Restoration &amp; Recovery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F494B"/>
        </a:solidFill>
        <a:effectLst/>
      </p:bgPr>
    </p:bg>
    <p:spTree>
      <p:nvGrpSpPr>
        <p:cNvPr id="1" name=""/>
        <p:cNvGrpSpPr/>
        <p:nvPr/>
      </p:nvGrpSpPr>
      <p:grpSpPr>
        <a:xfrm>
          <a:off x="0" y="0"/>
          <a:ext cx="0" cy="0"/>
          <a:chOff x="0" y="0"/>
          <a:chExt cx="0" cy="0"/>
        </a:xfrm>
      </p:grpSpPr>
      <p:sp>
        <p:nvSpPr>
          <p:cNvPr id="2" name="TextBox 2"/>
          <p:cNvSpPr txBox="1"/>
          <p:nvPr/>
        </p:nvSpPr>
        <p:spPr>
          <a:xfrm>
            <a:off x="0" y="2698152"/>
            <a:ext cx="17709524" cy="7305880"/>
          </a:xfrm>
          <a:prstGeom prst="rect">
            <a:avLst/>
          </a:prstGeom>
        </p:spPr>
        <p:txBody>
          <a:bodyPr lIns="0" tIns="0" rIns="0" bIns="0" rtlCol="0" anchor="t">
            <a:spAutoFit/>
          </a:bodyPr>
          <a:lstStyle/>
          <a:p>
            <a:pPr marL="1281443" lvl="1" indent="-640721" algn="just">
              <a:lnSpc>
                <a:spcPts val="8309"/>
              </a:lnSpc>
              <a:buFont typeface="Arial"/>
              <a:buChar char="•"/>
            </a:pPr>
            <a:r>
              <a:rPr lang="en-US" sz="5935">
                <a:solidFill>
                  <a:srgbClr val="FFFFFF"/>
                </a:solidFill>
                <a:latin typeface="BDSans"/>
              </a:rPr>
              <a:t>Relax before bed (read, draw, walk)</a:t>
            </a:r>
          </a:p>
          <a:p>
            <a:pPr marL="1281443" lvl="1" indent="-640721" algn="just">
              <a:lnSpc>
                <a:spcPts val="8309"/>
              </a:lnSpc>
              <a:buFont typeface="Arial"/>
              <a:buChar char="•"/>
            </a:pPr>
            <a:r>
              <a:rPr lang="en-US" sz="5935">
                <a:solidFill>
                  <a:srgbClr val="FFFFFF"/>
                </a:solidFill>
                <a:latin typeface="BDSans"/>
              </a:rPr>
              <a:t>Dark room</a:t>
            </a:r>
          </a:p>
          <a:p>
            <a:pPr marL="1281443" lvl="1" indent="-640721" algn="just">
              <a:lnSpc>
                <a:spcPts val="8309"/>
              </a:lnSpc>
              <a:buFont typeface="Arial"/>
              <a:buChar char="•"/>
            </a:pPr>
            <a:r>
              <a:rPr lang="en-US" sz="5935">
                <a:solidFill>
                  <a:srgbClr val="FFFFFF"/>
                </a:solidFill>
                <a:latin typeface="BDSans"/>
              </a:rPr>
              <a:t>White noise</a:t>
            </a:r>
          </a:p>
          <a:p>
            <a:pPr marL="1281443" lvl="1" indent="-640721" algn="just">
              <a:lnSpc>
                <a:spcPts val="8309"/>
              </a:lnSpc>
              <a:buFont typeface="Arial"/>
              <a:buChar char="•"/>
            </a:pPr>
            <a:r>
              <a:rPr lang="en-US" sz="5935">
                <a:solidFill>
                  <a:srgbClr val="FFFFFF"/>
                </a:solidFill>
                <a:latin typeface="BDSans"/>
              </a:rPr>
              <a:t>Lavendar essential oil</a:t>
            </a:r>
          </a:p>
          <a:p>
            <a:pPr marL="1281443" lvl="1" indent="-640721" algn="just">
              <a:lnSpc>
                <a:spcPts val="8309"/>
              </a:lnSpc>
              <a:buFont typeface="Arial"/>
              <a:buChar char="•"/>
            </a:pPr>
            <a:r>
              <a:rPr lang="en-US" sz="5935">
                <a:solidFill>
                  <a:srgbClr val="FFFFFF"/>
                </a:solidFill>
                <a:latin typeface="BDSans"/>
              </a:rPr>
              <a:t>Avoid caffeine after 2pm</a:t>
            </a:r>
          </a:p>
          <a:p>
            <a:pPr marL="1281443" lvl="1" indent="-640721" algn="just">
              <a:lnSpc>
                <a:spcPts val="8309"/>
              </a:lnSpc>
              <a:buFont typeface="Arial"/>
              <a:buChar char="•"/>
            </a:pPr>
            <a:r>
              <a:rPr lang="en-US" sz="5935">
                <a:solidFill>
                  <a:srgbClr val="FFFFFF"/>
                </a:solidFill>
                <a:latin typeface="BDSans"/>
              </a:rPr>
              <a:t>Avoid electronics before bed</a:t>
            </a:r>
          </a:p>
          <a:p>
            <a:pPr marL="1281443" lvl="1" indent="-640721" algn="just">
              <a:lnSpc>
                <a:spcPts val="8309"/>
              </a:lnSpc>
              <a:buFont typeface="Arial"/>
              <a:buChar char="•"/>
            </a:pPr>
            <a:r>
              <a:rPr lang="en-US" sz="5935">
                <a:solidFill>
                  <a:srgbClr val="FFFFFF"/>
                </a:solidFill>
                <a:latin typeface="BDSans"/>
              </a:rPr>
              <a:t>Brain dump</a:t>
            </a:r>
          </a:p>
        </p:txBody>
      </p:sp>
      <p:sp>
        <p:nvSpPr>
          <p:cNvPr id="3" name="TextBox 3"/>
          <p:cNvSpPr txBox="1"/>
          <p:nvPr/>
        </p:nvSpPr>
        <p:spPr>
          <a:xfrm>
            <a:off x="4689639" y="339090"/>
            <a:ext cx="7922419" cy="1236345"/>
          </a:xfrm>
          <a:prstGeom prst="rect">
            <a:avLst/>
          </a:prstGeom>
        </p:spPr>
        <p:txBody>
          <a:bodyPr lIns="0" tIns="0" rIns="0" bIns="0" rtlCol="0" anchor="t">
            <a:spAutoFit/>
          </a:bodyPr>
          <a:lstStyle/>
          <a:p>
            <a:pPr algn="ctr">
              <a:lnSpc>
                <a:spcPts val="10080"/>
              </a:lnSpc>
            </a:pPr>
            <a:r>
              <a:rPr lang="en-US" sz="7200">
                <a:solidFill>
                  <a:srgbClr val="FFFFFF"/>
                </a:solidFill>
                <a:latin typeface="BDSans"/>
              </a:rPr>
              <a:t>SLEEP BETTER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1999"/>
          </a:blip>
          <a:srcRect t="24647" b="24647"/>
          <a:stretch>
            <a:fillRect/>
          </a:stretch>
        </p:blipFill>
        <p:spPr>
          <a:xfrm>
            <a:off x="1028700" y="1028700"/>
            <a:ext cx="16230600" cy="8229600"/>
          </a:xfrm>
          <a:prstGeom prst="rect">
            <a:avLst/>
          </a:prstGeom>
        </p:spPr>
      </p:pic>
      <p:sp>
        <p:nvSpPr>
          <p:cNvPr id="4" name="TextBox 4"/>
          <p:cNvSpPr txBox="1"/>
          <p:nvPr/>
        </p:nvSpPr>
        <p:spPr>
          <a:xfrm>
            <a:off x="3646620" y="2296874"/>
            <a:ext cx="10994760" cy="2512695"/>
          </a:xfrm>
          <a:prstGeom prst="rect">
            <a:avLst/>
          </a:prstGeom>
        </p:spPr>
        <p:txBody>
          <a:bodyPr lIns="0" tIns="0" rIns="0" bIns="0" rtlCol="0" anchor="t">
            <a:spAutoFit/>
          </a:bodyPr>
          <a:lstStyle/>
          <a:p>
            <a:pPr algn="ctr">
              <a:lnSpc>
                <a:spcPts val="10080"/>
              </a:lnSpc>
            </a:pPr>
            <a:r>
              <a:rPr lang="en-US" sz="7200">
                <a:solidFill>
                  <a:srgbClr val="FFFFFF"/>
                </a:solidFill>
                <a:latin typeface="BDSans Bold"/>
              </a:rPr>
              <a:t>BEFUDDLED BRAIN</a:t>
            </a:r>
          </a:p>
          <a:p>
            <a:pPr algn="ctr">
              <a:lnSpc>
                <a:spcPts val="10080"/>
              </a:lnSpc>
            </a:pPr>
            <a:r>
              <a:rPr lang="en-US" sz="7200">
                <a:solidFill>
                  <a:srgbClr val="FFFFFF"/>
                </a:solidFill>
                <a:latin typeface="BDSans"/>
              </a:rPr>
              <a:t>"Why can't I focus?"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1899" y="440220"/>
            <a:ext cx="4317407" cy="9113259"/>
          </a:xfrm>
          <a:prstGeom prst="rect">
            <a:avLst/>
          </a:prstGeom>
        </p:spPr>
      </p:pic>
      <p:sp>
        <p:nvSpPr>
          <p:cNvPr id="4" name="TextBox 4"/>
          <p:cNvSpPr txBox="1"/>
          <p:nvPr/>
        </p:nvSpPr>
        <p:spPr>
          <a:xfrm>
            <a:off x="7883728" y="764033"/>
            <a:ext cx="8738534" cy="8063924"/>
          </a:xfrm>
          <a:prstGeom prst="rect">
            <a:avLst/>
          </a:prstGeom>
        </p:spPr>
        <p:txBody>
          <a:bodyPr lIns="0" tIns="0" rIns="0" bIns="0" rtlCol="0" anchor="t">
            <a:spAutoFit/>
          </a:bodyPr>
          <a:lstStyle/>
          <a:p>
            <a:pPr algn="ctr">
              <a:lnSpc>
                <a:spcPts val="7966"/>
              </a:lnSpc>
            </a:pPr>
            <a:r>
              <a:rPr lang="en-US" sz="5690">
                <a:solidFill>
                  <a:srgbClr val="000000"/>
                </a:solidFill>
                <a:latin typeface="Open Sans Extra Bold"/>
              </a:rPr>
              <a:t>Raise your hand if you eat, scroll, video game (insert other behavior here) when you are angry, lonely, sad, tired, frustrated, bored, procrastinating...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9827066" y="0"/>
            <a:ext cx="7432234" cy="9119950"/>
            <a:chOff x="0" y="0"/>
            <a:chExt cx="1957461" cy="2401962"/>
          </a:xfrm>
        </p:grpSpPr>
        <p:sp>
          <p:nvSpPr>
            <p:cNvPr id="4" name="Freeform 4"/>
            <p:cNvSpPr/>
            <p:nvPr/>
          </p:nvSpPr>
          <p:spPr>
            <a:xfrm>
              <a:off x="0" y="0"/>
              <a:ext cx="1957461" cy="2401962"/>
            </a:xfrm>
            <a:custGeom>
              <a:avLst/>
              <a:gdLst/>
              <a:ahLst/>
              <a:cxnLst/>
              <a:rect l="l" t="t" r="r" b="b"/>
              <a:pathLst>
                <a:path w="1957461" h="2401962">
                  <a:moveTo>
                    <a:pt x="53125" y="0"/>
                  </a:moveTo>
                  <a:lnTo>
                    <a:pt x="1904336" y="0"/>
                  </a:lnTo>
                  <a:cubicBezTo>
                    <a:pt x="1933676" y="0"/>
                    <a:pt x="1957461" y="23785"/>
                    <a:pt x="1957461" y="53125"/>
                  </a:cubicBezTo>
                  <a:lnTo>
                    <a:pt x="1957461" y="2348837"/>
                  </a:lnTo>
                  <a:cubicBezTo>
                    <a:pt x="1957461" y="2378177"/>
                    <a:pt x="1933676" y="2401962"/>
                    <a:pt x="1904336" y="2401962"/>
                  </a:cubicBezTo>
                  <a:lnTo>
                    <a:pt x="53125" y="2401962"/>
                  </a:lnTo>
                  <a:cubicBezTo>
                    <a:pt x="39035" y="2401962"/>
                    <a:pt x="25523" y="2396365"/>
                    <a:pt x="15560" y="2386402"/>
                  </a:cubicBezTo>
                  <a:cubicBezTo>
                    <a:pt x="5597" y="2376439"/>
                    <a:pt x="0" y="2362927"/>
                    <a:pt x="0" y="2348837"/>
                  </a:cubicBezTo>
                  <a:lnTo>
                    <a:pt x="0" y="53125"/>
                  </a:lnTo>
                  <a:cubicBezTo>
                    <a:pt x="0" y="23785"/>
                    <a:pt x="23785" y="0"/>
                    <a:pt x="53125" y="0"/>
                  </a:cubicBezTo>
                  <a:close/>
                </a:path>
              </a:pathLst>
            </a:custGeom>
            <a:solidFill>
              <a:srgbClr val="4F494B"/>
            </a:solidFill>
          </p:spPr>
        </p:sp>
        <p:sp>
          <p:nvSpPr>
            <p:cNvPr id="5" name="TextBox 5"/>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0" y="9119950"/>
            <a:ext cx="18572387" cy="1167050"/>
            <a:chOff x="0" y="0"/>
            <a:chExt cx="4891493" cy="307371"/>
          </a:xfrm>
        </p:grpSpPr>
        <p:sp>
          <p:nvSpPr>
            <p:cNvPr id="7" name="Freeform 7"/>
            <p:cNvSpPr/>
            <p:nvPr/>
          </p:nvSpPr>
          <p:spPr>
            <a:xfrm>
              <a:off x="0" y="0"/>
              <a:ext cx="4891493" cy="307371"/>
            </a:xfrm>
            <a:custGeom>
              <a:avLst/>
              <a:gdLst/>
              <a:ahLst/>
              <a:cxnLst/>
              <a:rect l="l" t="t" r="r" b="b"/>
              <a:pathLst>
                <a:path w="4891493" h="307371">
                  <a:moveTo>
                    <a:pt x="0" y="0"/>
                  </a:moveTo>
                  <a:lnTo>
                    <a:pt x="4891493" y="0"/>
                  </a:lnTo>
                  <a:lnTo>
                    <a:pt x="4891493" y="307371"/>
                  </a:lnTo>
                  <a:lnTo>
                    <a:pt x="0" y="307371"/>
                  </a:lnTo>
                  <a:close/>
                </a:path>
              </a:pathLst>
            </a:custGeom>
            <a:solidFill>
              <a:srgbClr val="FEFEFE"/>
            </a:solidFill>
          </p:spPr>
        </p:sp>
        <p:sp>
          <p:nvSpPr>
            <p:cNvPr id="8" name="TextBox 8"/>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10386264" y="375906"/>
            <a:ext cx="6506797" cy="8431588"/>
          </a:xfrm>
          <a:prstGeom prst="rect">
            <a:avLst/>
          </a:prstGeom>
        </p:spPr>
        <p:txBody>
          <a:bodyPr lIns="0" tIns="0" rIns="0" bIns="0" rtlCol="0" anchor="t">
            <a:spAutoFit/>
          </a:bodyPr>
          <a:lstStyle/>
          <a:p>
            <a:pPr algn="ctr">
              <a:lnSpc>
                <a:spcPts val="7421"/>
              </a:lnSpc>
            </a:pPr>
            <a:r>
              <a:rPr lang="en-US" sz="5300">
                <a:solidFill>
                  <a:srgbClr val="AFF702"/>
                </a:solidFill>
                <a:latin typeface="BDSans"/>
              </a:rPr>
              <a:t>If you are low in iron you cannot concentrate.</a:t>
            </a:r>
          </a:p>
          <a:p>
            <a:pPr algn="ctr">
              <a:lnSpc>
                <a:spcPts val="7421"/>
              </a:lnSpc>
            </a:pPr>
            <a:endParaRPr lang="en-US" sz="5300">
              <a:solidFill>
                <a:srgbClr val="AFF702"/>
              </a:solidFill>
              <a:latin typeface="BDSans"/>
            </a:endParaRPr>
          </a:p>
          <a:p>
            <a:pPr algn="ctr">
              <a:lnSpc>
                <a:spcPts val="7421"/>
              </a:lnSpc>
            </a:pPr>
            <a:r>
              <a:rPr lang="en-US" sz="5300">
                <a:solidFill>
                  <a:srgbClr val="AFF702"/>
                </a:solidFill>
                <a:latin typeface="BDSans"/>
              </a:rPr>
              <a:t>Test Ferritin</a:t>
            </a:r>
          </a:p>
          <a:p>
            <a:pPr algn="ctr">
              <a:lnSpc>
                <a:spcPts val="7421"/>
              </a:lnSpc>
            </a:pPr>
            <a:endParaRPr lang="en-US" sz="5300">
              <a:solidFill>
                <a:srgbClr val="AFF702"/>
              </a:solidFill>
              <a:latin typeface="BDSans"/>
            </a:endParaRPr>
          </a:p>
          <a:p>
            <a:pPr algn="ctr">
              <a:lnSpc>
                <a:spcPts val="7421"/>
              </a:lnSpc>
            </a:pPr>
            <a:r>
              <a:rPr lang="en-US" sz="5300">
                <a:solidFill>
                  <a:srgbClr val="AFF702"/>
                </a:solidFill>
                <a:latin typeface="BDSans"/>
              </a:rPr>
              <a:t>Eat food rich in iron</a:t>
            </a:r>
          </a:p>
        </p:txBody>
      </p:sp>
      <p:sp>
        <p:nvSpPr>
          <p:cNvPr id="10" name="TextBox 10"/>
          <p:cNvSpPr txBox="1"/>
          <p:nvPr/>
        </p:nvSpPr>
        <p:spPr>
          <a:xfrm>
            <a:off x="668910" y="9338072"/>
            <a:ext cx="17234567" cy="692707"/>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ontserrat"/>
              </a:rPr>
              <a:t>Konofal E, Lecendreux M, Arnulf I, Mouren M. Iron </a:t>
            </a:r>
            <a:r>
              <a:rPr lang="en-US" sz="2000">
                <a:solidFill>
                  <a:srgbClr val="000000"/>
                </a:solidFill>
                <a:latin typeface="Montserrat Bold"/>
              </a:rPr>
              <a:t>Deficiency in Children With Attention-Deficit/Hyperactivity Disorder</a:t>
            </a:r>
            <a:r>
              <a:rPr lang="en-US" sz="2000">
                <a:solidFill>
                  <a:srgbClr val="000000"/>
                </a:solidFill>
                <a:latin typeface="Montserrat"/>
              </a:rPr>
              <a:t>. Arch Pediatr Adolesc Med. 2004;158(12):1113–1115. doi:10.1001/archpedi.158.12.1113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621" t="22371" r="609" b="17879"/>
          <a:stretch>
            <a:fillRect/>
          </a:stretch>
        </p:blipFill>
        <p:spPr>
          <a:xfrm>
            <a:off x="0" y="0"/>
            <a:ext cx="18288000" cy="10287000"/>
          </a:xfrm>
          <a:prstGeom prst="rect">
            <a:avLst/>
          </a:prstGeom>
        </p:spPr>
      </p:pic>
      <p:sp>
        <p:nvSpPr>
          <p:cNvPr id="3" name="TextBox 3"/>
          <p:cNvSpPr txBox="1"/>
          <p:nvPr/>
        </p:nvSpPr>
        <p:spPr>
          <a:xfrm>
            <a:off x="9865209" y="747712"/>
            <a:ext cx="7766672" cy="6711317"/>
          </a:xfrm>
          <a:prstGeom prst="rect">
            <a:avLst/>
          </a:prstGeom>
        </p:spPr>
        <p:txBody>
          <a:bodyPr lIns="0" tIns="0" rIns="0" bIns="0" rtlCol="0" anchor="t">
            <a:spAutoFit/>
          </a:bodyPr>
          <a:lstStyle/>
          <a:p>
            <a:pPr algn="ctr">
              <a:lnSpc>
                <a:spcPts val="6719"/>
              </a:lnSpc>
              <a:spcBef>
                <a:spcPct val="0"/>
              </a:spcBef>
            </a:pPr>
            <a:r>
              <a:rPr lang="en-US" sz="4799">
                <a:solidFill>
                  <a:srgbClr val="FEFEFE"/>
                </a:solidFill>
                <a:latin typeface="BDSans Bold"/>
              </a:rPr>
              <a:t>A new study  found that brain inflammation in people who were experiencing clinical depression was increased by </a:t>
            </a:r>
          </a:p>
          <a:p>
            <a:pPr algn="ctr">
              <a:lnSpc>
                <a:spcPts val="6299"/>
              </a:lnSpc>
              <a:spcBef>
                <a:spcPct val="0"/>
              </a:spcBef>
            </a:pPr>
            <a:r>
              <a:rPr lang="en-US" sz="4499">
                <a:solidFill>
                  <a:srgbClr val="FEFEFE"/>
                </a:solidFill>
                <a:latin typeface="BDSans Bold"/>
              </a:rPr>
              <a:t>30 per cent.</a:t>
            </a:r>
            <a:r>
              <a:rPr lang="en-US" sz="4499">
                <a:solidFill>
                  <a:srgbClr val="FEFEFE"/>
                </a:solidFill>
                <a:latin typeface="BDSans"/>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769548" y="0"/>
            <a:ext cx="12049195" cy="10287000"/>
          </a:xfrm>
          <a:prstGeom prst="rect">
            <a:avLst/>
          </a:prstGeom>
        </p:spPr>
      </p:pic>
      <p:sp>
        <p:nvSpPr>
          <p:cNvPr id="3" name="TextBox 3"/>
          <p:cNvSpPr txBox="1"/>
          <p:nvPr/>
        </p:nvSpPr>
        <p:spPr>
          <a:xfrm>
            <a:off x="260085" y="2539365"/>
            <a:ext cx="8207246" cy="3789045"/>
          </a:xfrm>
          <a:prstGeom prst="rect">
            <a:avLst/>
          </a:prstGeom>
        </p:spPr>
        <p:txBody>
          <a:bodyPr lIns="0" tIns="0" rIns="0" bIns="0" rtlCol="0" anchor="t">
            <a:spAutoFit/>
          </a:bodyPr>
          <a:lstStyle/>
          <a:p>
            <a:pPr algn="ctr">
              <a:lnSpc>
                <a:spcPts val="10080"/>
              </a:lnSpc>
              <a:spcBef>
                <a:spcPct val="0"/>
              </a:spcBef>
            </a:pPr>
            <a:r>
              <a:rPr lang="en-US" sz="7200">
                <a:solidFill>
                  <a:srgbClr val="000000"/>
                </a:solidFill>
                <a:latin typeface="BDSans"/>
              </a:rPr>
              <a:t>Stress can cause inflammation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41000"/>
          </a:blip>
          <a:srcRect t="10610" b="10610"/>
          <a:stretch>
            <a:fillRect/>
          </a:stretch>
        </p:blipFill>
        <p:spPr>
          <a:xfrm>
            <a:off x="1280778" y="1028700"/>
            <a:ext cx="15679578" cy="8229600"/>
          </a:xfrm>
          <a:prstGeom prst="rect">
            <a:avLst/>
          </a:prstGeom>
        </p:spPr>
      </p:pic>
      <p:sp>
        <p:nvSpPr>
          <p:cNvPr id="4" name="TextBox 4"/>
          <p:cNvSpPr txBox="1"/>
          <p:nvPr/>
        </p:nvSpPr>
        <p:spPr>
          <a:xfrm>
            <a:off x="4964245" y="4102398"/>
            <a:ext cx="8359511" cy="2512695"/>
          </a:xfrm>
          <a:prstGeom prst="rect">
            <a:avLst/>
          </a:prstGeom>
        </p:spPr>
        <p:txBody>
          <a:bodyPr lIns="0" tIns="0" rIns="0" bIns="0" rtlCol="0" anchor="t">
            <a:spAutoFit/>
          </a:bodyPr>
          <a:lstStyle/>
          <a:p>
            <a:pPr algn="ctr">
              <a:lnSpc>
                <a:spcPts val="10080"/>
              </a:lnSpc>
            </a:pPr>
            <a:r>
              <a:rPr lang="en-US" sz="7200">
                <a:solidFill>
                  <a:srgbClr val="FFFFFF"/>
                </a:solidFill>
                <a:latin typeface="BDSans Bold"/>
              </a:rPr>
              <a:t>ENERGY ZAPS!</a:t>
            </a:r>
          </a:p>
          <a:p>
            <a:pPr algn="ctr">
              <a:lnSpc>
                <a:spcPts val="10080"/>
              </a:lnSpc>
            </a:pPr>
            <a:r>
              <a:rPr lang="en-US" sz="7200">
                <a:solidFill>
                  <a:srgbClr val="FFFFFF"/>
                </a:solidFill>
                <a:latin typeface="BDSans"/>
              </a:rPr>
              <a:t>"I'm so tired!!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0" r="10000"/>
          <a:stretch>
            <a:fillRect/>
          </a:stretch>
        </p:blipFill>
        <p:spPr>
          <a:xfrm>
            <a:off x="9896023" y="0"/>
            <a:ext cx="12352120" cy="10287000"/>
          </a:xfrm>
          <a:prstGeom prst="rect">
            <a:avLst/>
          </a:prstGeom>
        </p:spPr>
      </p:pic>
      <p:sp>
        <p:nvSpPr>
          <p:cNvPr id="3" name="TextBox 3"/>
          <p:cNvSpPr txBox="1"/>
          <p:nvPr/>
        </p:nvSpPr>
        <p:spPr>
          <a:xfrm>
            <a:off x="445223" y="1128395"/>
            <a:ext cx="9144000" cy="7906385"/>
          </a:xfrm>
          <a:prstGeom prst="rect">
            <a:avLst/>
          </a:prstGeom>
        </p:spPr>
        <p:txBody>
          <a:bodyPr lIns="0" tIns="0" rIns="0" bIns="0" rtlCol="0" anchor="t">
            <a:spAutoFit/>
          </a:bodyPr>
          <a:lstStyle/>
          <a:p>
            <a:pPr algn="ctr">
              <a:lnSpc>
                <a:spcPts val="7840"/>
              </a:lnSpc>
            </a:pPr>
            <a:r>
              <a:rPr lang="en-US" sz="5600">
                <a:solidFill>
                  <a:srgbClr val="000000"/>
                </a:solidFill>
                <a:latin typeface="Antic Didone"/>
              </a:rPr>
              <a:t>Chronic Stress</a:t>
            </a:r>
          </a:p>
          <a:p>
            <a:pPr algn="ctr">
              <a:lnSpc>
                <a:spcPts val="7840"/>
              </a:lnSpc>
            </a:pPr>
            <a:endParaRPr lang="en-US" sz="5600">
              <a:solidFill>
                <a:srgbClr val="000000"/>
              </a:solidFill>
              <a:latin typeface="Antic Didone"/>
            </a:endParaRPr>
          </a:p>
          <a:p>
            <a:pPr algn="ctr">
              <a:lnSpc>
                <a:spcPts val="7840"/>
              </a:lnSpc>
            </a:pPr>
            <a:r>
              <a:rPr lang="en-US" sz="5600">
                <a:solidFill>
                  <a:srgbClr val="000000"/>
                </a:solidFill>
                <a:latin typeface="Antic Didone"/>
              </a:rPr>
              <a:t>Brain Inflammation</a:t>
            </a:r>
          </a:p>
          <a:p>
            <a:pPr algn="ctr">
              <a:lnSpc>
                <a:spcPts val="7840"/>
              </a:lnSpc>
            </a:pPr>
            <a:endParaRPr lang="en-US" sz="5600">
              <a:solidFill>
                <a:srgbClr val="000000"/>
              </a:solidFill>
              <a:latin typeface="Antic Didone"/>
            </a:endParaRPr>
          </a:p>
          <a:p>
            <a:pPr algn="ctr">
              <a:lnSpc>
                <a:spcPts val="7840"/>
              </a:lnSpc>
            </a:pPr>
            <a:r>
              <a:rPr lang="en-US" sz="5600">
                <a:solidFill>
                  <a:srgbClr val="000000"/>
                </a:solidFill>
                <a:latin typeface="Antic Didone"/>
              </a:rPr>
              <a:t>Depression</a:t>
            </a:r>
          </a:p>
          <a:p>
            <a:pPr algn="ctr">
              <a:lnSpc>
                <a:spcPts val="7840"/>
              </a:lnSpc>
            </a:pPr>
            <a:endParaRPr lang="en-US" sz="5600">
              <a:solidFill>
                <a:srgbClr val="000000"/>
              </a:solidFill>
              <a:latin typeface="Antic Didone"/>
            </a:endParaRPr>
          </a:p>
          <a:p>
            <a:pPr algn="ctr">
              <a:lnSpc>
                <a:spcPts val="7840"/>
              </a:lnSpc>
            </a:pPr>
            <a:r>
              <a:rPr lang="en-US" sz="5600">
                <a:solidFill>
                  <a:srgbClr val="000000"/>
                </a:solidFill>
                <a:latin typeface="Clear Sans Regular Bold"/>
              </a:rPr>
              <a:t>Test C-Reactive Protein (CRP)</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11629">
            <a:off x="1096676" y="1938391"/>
            <a:ext cx="1821174" cy="514482"/>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19181">
            <a:off x="1252746" y="4886259"/>
            <a:ext cx="1821174" cy="51448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11629" flipH="1" flipV="1">
            <a:off x="6615187" y="4846566"/>
            <a:ext cx="1821174" cy="51448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0384" y="2445634"/>
            <a:ext cx="8207246" cy="3789045"/>
          </a:xfrm>
          <a:prstGeom prst="rect">
            <a:avLst/>
          </a:prstGeom>
        </p:spPr>
        <p:txBody>
          <a:bodyPr lIns="0" tIns="0" rIns="0" bIns="0" rtlCol="0" anchor="t">
            <a:spAutoFit/>
          </a:bodyPr>
          <a:lstStyle/>
          <a:p>
            <a:pPr algn="ctr">
              <a:lnSpc>
                <a:spcPts val="10080"/>
              </a:lnSpc>
              <a:spcBef>
                <a:spcPct val="0"/>
              </a:spcBef>
            </a:pPr>
            <a:r>
              <a:rPr lang="en-US" sz="7200">
                <a:solidFill>
                  <a:srgbClr val="000000"/>
                </a:solidFill>
                <a:latin typeface="BDSans"/>
              </a:rPr>
              <a:t>A poor diet can cause inflammation</a:t>
            </a:r>
          </a:p>
        </p:txBody>
      </p:sp>
      <p:pic>
        <p:nvPicPr>
          <p:cNvPr id="3" name="Picture 3"/>
          <p:cNvPicPr>
            <a:picLocks noChangeAspect="1"/>
          </p:cNvPicPr>
          <p:nvPr/>
        </p:nvPicPr>
        <p:blipFill>
          <a:blip r:embed="rId2"/>
          <a:srcRect/>
          <a:stretch>
            <a:fillRect/>
          </a:stretch>
        </p:blipFill>
        <p:spPr>
          <a:xfrm>
            <a:off x="8537630" y="0"/>
            <a:ext cx="15440150" cy="10287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86400" y="5600700"/>
            <a:ext cx="6781800" cy="2127505"/>
          </a:xfrm>
          <a:prstGeom prst="rect">
            <a:avLst/>
          </a:prstGeom>
        </p:spPr>
        <p:txBody>
          <a:bodyPr wrap="square" lIns="0" tIns="0" rIns="0" bIns="0" rtlCol="0" anchor="t">
            <a:spAutoFit/>
          </a:bodyPr>
          <a:lstStyle/>
          <a:p>
            <a:pPr algn="ctr">
              <a:lnSpc>
                <a:spcPts val="19165"/>
              </a:lnSpc>
            </a:pPr>
            <a:r>
              <a:rPr lang="en-US" sz="13689" dirty="0">
                <a:solidFill>
                  <a:srgbClr val="000000"/>
                </a:solidFill>
                <a:latin typeface="BDSans"/>
              </a:rPr>
              <a:t>44%</a:t>
            </a:r>
          </a:p>
        </p:txBody>
      </p:sp>
      <p:sp>
        <p:nvSpPr>
          <p:cNvPr id="3" name="Rectangle 2">
            <a:extLst>
              <a:ext uri="{FF2B5EF4-FFF2-40B4-BE49-F238E27FC236}">
                <a16:creationId xmlns:a16="http://schemas.microsoft.com/office/drawing/2014/main" id="{24E619B4-BFCD-1FD7-2A26-04220ED7AA89}"/>
              </a:ext>
            </a:extLst>
          </p:cNvPr>
          <p:cNvSpPr/>
          <p:nvPr/>
        </p:nvSpPr>
        <p:spPr>
          <a:xfrm>
            <a:off x="1982417" y="1175119"/>
            <a:ext cx="14323165" cy="3139321"/>
          </a:xfrm>
          <a:prstGeom prst="rect">
            <a:avLst/>
          </a:prstGeom>
          <a:noFill/>
        </p:spPr>
        <p:txBody>
          <a:bodyPr wrap="square" lIns="91440" tIns="45720" rIns="91440" bIns="45720">
            <a:spAutoFit/>
          </a:bodyPr>
          <a:lstStyle/>
          <a:p>
            <a:pPr algn="ctr"/>
            <a:r>
              <a:rPr lang="en-US" sz="6600" dirty="0">
                <a:ln w="0"/>
                <a:effectLst>
                  <a:outerShdw blurRad="38100" dist="19050" dir="2700000" algn="tl" rotWithShape="0">
                    <a:schemeClr val="dk1">
                      <a:alpha val="40000"/>
                    </a:schemeClr>
                  </a:outerShdw>
                </a:effectLst>
              </a:rPr>
              <a:t>Study finds Vitamin B9 (Folic acid/Folate) treatment associated with reduced risk of suicide and self harm by </a:t>
            </a:r>
          </a:p>
        </p:txBody>
      </p:sp>
      <p:sp>
        <p:nvSpPr>
          <p:cNvPr id="7" name="TextBox 6">
            <a:extLst>
              <a:ext uri="{FF2B5EF4-FFF2-40B4-BE49-F238E27FC236}">
                <a16:creationId xmlns:a16="http://schemas.microsoft.com/office/drawing/2014/main" id="{A26300F3-40E6-72D6-0EBB-92DAE57ED1D5}"/>
              </a:ext>
            </a:extLst>
          </p:cNvPr>
          <p:cNvSpPr txBox="1"/>
          <p:nvPr/>
        </p:nvSpPr>
        <p:spPr>
          <a:xfrm>
            <a:off x="4572000" y="4960771"/>
            <a:ext cx="9144000" cy="369332"/>
          </a:xfrm>
          <a:prstGeom prst="rect">
            <a:avLst/>
          </a:prstGeom>
          <a:noFill/>
        </p:spPr>
        <p:txBody>
          <a:bodyPr wrap="square">
            <a:spAutoFit/>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55" b="3016"/>
          <a:stretch>
            <a:fillRect/>
          </a:stretch>
        </p:blipFill>
        <p:spPr>
          <a:xfrm>
            <a:off x="0" y="0"/>
            <a:ext cx="18288000" cy="10287000"/>
          </a:xfrm>
          <a:prstGeom prst="rect">
            <a:avLst/>
          </a:prstGeom>
        </p:spPr>
      </p:pic>
      <p:sp>
        <p:nvSpPr>
          <p:cNvPr id="3" name="TextBox 3"/>
          <p:cNvSpPr txBox="1"/>
          <p:nvPr/>
        </p:nvSpPr>
        <p:spPr>
          <a:xfrm>
            <a:off x="3998085" y="6180465"/>
            <a:ext cx="9213920" cy="2355740"/>
          </a:xfrm>
          <a:prstGeom prst="rect">
            <a:avLst/>
          </a:prstGeom>
        </p:spPr>
        <p:txBody>
          <a:bodyPr lIns="0" tIns="0" rIns="0" bIns="0" rtlCol="0" anchor="t">
            <a:spAutoFit/>
          </a:bodyPr>
          <a:lstStyle/>
          <a:p>
            <a:pPr algn="ctr">
              <a:lnSpc>
                <a:spcPts val="17172"/>
              </a:lnSpc>
              <a:spcBef>
                <a:spcPct val="0"/>
              </a:spcBef>
            </a:pPr>
            <a:r>
              <a:rPr lang="en-US" sz="19080">
                <a:solidFill>
                  <a:srgbClr val="FDBE10"/>
                </a:solidFill>
                <a:latin typeface="Neue Einstellung Bold"/>
              </a:rPr>
              <a:t>988</a:t>
            </a:r>
          </a:p>
        </p:txBody>
      </p:sp>
      <p:sp>
        <p:nvSpPr>
          <p:cNvPr id="4" name="TextBox 4"/>
          <p:cNvSpPr txBox="1"/>
          <p:nvPr/>
        </p:nvSpPr>
        <p:spPr>
          <a:xfrm>
            <a:off x="3131072" y="9050081"/>
            <a:ext cx="11271577" cy="926622"/>
          </a:xfrm>
          <a:prstGeom prst="rect">
            <a:avLst/>
          </a:prstGeom>
        </p:spPr>
        <p:txBody>
          <a:bodyPr lIns="0" tIns="0" rIns="0" bIns="0" rtlCol="0" anchor="t">
            <a:spAutoFit/>
          </a:bodyPr>
          <a:lstStyle/>
          <a:p>
            <a:pPr algn="ctr">
              <a:lnSpc>
                <a:spcPts val="6813"/>
              </a:lnSpc>
              <a:spcBef>
                <a:spcPct val="0"/>
              </a:spcBef>
            </a:pPr>
            <a:r>
              <a:rPr lang="en-US" sz="7570">
                <a:solidFill>
                  <a:srgbClr val="FDBE10"/>
                </a:solidFill>
                <a:latin typeface="Neue Einstellung Bold"/>
              </a:rPr>
              <a:t>CALL, TEXT OR CHAT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F494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220330" y="0"/>
            <a:ext cx="10287000" cy="10287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sp>
        <p:nvSpPr>
          <p:cNvPr id="3" name="TextBox 3"/>
          <p:cNvSpPr txBox="1"/>
          <p:nvPr/>
        </p:nvSpPr>
        <p:spPr>
          <a:xfrm>
            <a:off x="1383172" y="1441767"/>
            <a:ext cx="9194800" cy="7270116"/>
          </a:xfrm>
          <a:prstGeom prst="rect">
            <a:avLst/>
          </a:prstGeom>
        </p:spPr>
        <p:txBody>
          <a:bodyPr lIns="0" tIns="0" rIns="0" bIns="0" rtlCol="0" anchor="t">
            <a:spAutoFit/>
          </a:bodyPr>
          <a:lstStyle/>
          <a:p>
            <a:pPr>
              <a:lnSpc>
                <a:spcPts val="9659"/>
              </a:lnSpc>
              <a:spcBef>
                <a:spcPct val="0"/>
              </a:spcBef>
            </a:pPr>
            <a:r>
              <a:rPr lang="en-US" sz="6899">
                <a:solidFill>
                  <a:srgbClr val="FFFFFF"/>
                </a:solidFill>
                <a:latin typeface="Open Sans"/>
              </a:rPr>
              <a:t>    Work with me!</a:t>
            </a:r>
          </a:p>
          <a:p>
            <a:pPr algn="ctr">
              <a:lnSpc>
                <a:spcPts val="6860"/>
              </a:lnSpc>
              <a:spcBef>
                <a:spcPct val="0"/>
              </a:spcBef>
            </a:pPr>
            <a:endParaRPr lang="en-US" sz="6899">
              <a:solidFill>
                <a:srgbClr val="FFFFFF"/>
              </a:solidFill>
              <a:latin typeface="Open Sans"/>
            </a:endParaRPr>
          </a:p>
          <a:p>
            <a:pPr algn="ctr">
              <a:lnSpc>
                <a:spcPts val="6860"/>
              </a:lnSpc>
              <a:spcBef>
                <a:spcPct val="0"/>
              </a:spcBef>
            </a:pPr>
            <a:r>
              <a:rPr lang="en-US" sz="4900">
                <a:solidFill>
                  <a:srgbClr val="FFFFFF"/>
                </a:solidFill>
                <a:latin typeface="Open Sans"/>
              </a:rPr>
              <a:t>WWW.SPECIFICWELLNESS.COM</a:t>
            </a:r>
          </a:p>
          <a:p>
            <a:pPr algn="ctr">
              <a:lnSpc>
                <a:spcPts val="6860"/>
              </a:lnSpc>
              <a:spcBef>
                <a:spcPct val="0"/>
              </a:spcBef>
            </a:pPr>
            <a:endParaRPr lang="en-US" sz="4900">
              <a:solidFill>
                <a:srgbClr val="FFFFFF"/>
              </a:solidFill>
              <a:latin typeface="Open Sans"/>
            </a:endParaRPr>
          </a:p>
          <a:p>
            <a:pPr algn="ctr">
              <a:lnSpc>
                <a:spcPts val="6860"/>
              </a:lnSpc>
              <a:spcBef>
                <a:spcPct val="0"/>
              </a:spcBef>
            </a:pPr>
            <a:r>
              <a:rPr lang="en-US" sz="4900">
                <a:solidFill>
                  <a:srgbClr val="FFFFFF"/>
                </a:solidFill>
                <a:latin typeface="Open Sans"/>
              </a:rPr>
              <a:t>INFO@SPECIFICWELLNESS.COM</a:t>
            </a:r>
          </a:p>
          <a:p>
            <a:pPr algn="ctr">
              <a:lnSpc>
                <a:spcPts val="6860"/>
              </a:lnSpc>
              <a:spcBef>
                <a:spcPct val="0"/>
              </a:spcBef>
            </a:pPr>
            <a:endParaRPr lang="en-US" sz="4900">
              <a:solidFill>
                <a:srgbClr val="FFFFFF"/>
              </a:solidFill>
              <a:latin typeface="Open Sans"/>
            </a:endParaRPr>
          </a:p>
          <a:p>
            <a:pPr algn="ctr">
              <a:lnSpc>
                <a:spcPts val="6860"/>
              </a:lnSpc>
            </a:pPr>
            <a:r>
              <a:rPr lang="en-US" sz="4900">
                <a:solidFill>
                  <a:srgbClr val="FFFFFF"/>
                </a:solidFill>
                <a:latin typeface="Open Sans"/>
              </a:rPr>
              <a:t>248-213-1332</a:t>
            </a:r>
          </a:p>
          <a:p>
            <a:pPr>
              <a:lnSpc>
                <a:spcPts val="6860"/>
              </a:lnSpc>
            </a:pPr>
            <a:endParaRPr lang="en-US" sz="4900">
              <a:solidFill>
                <a:srgbClr val="FFFFFF"/>
              </a:solidFill>
              <a:latin typeface="Open Sans"/>
            </a:endParaRPr>
          </a:p>
        </p:txBody>
      </p:sp>
      <p:pic>
        <p:nvPicPr>
          <p:cNvPr id="4" name="Picture 4"/>
          <p:cNvPicPr>
            <a:picLocks noChangeAspect="1"/>
          </p:cNvPicPr>
          <p:nvPr/>
        </p:nvPicPr>
        <p:blipFill>
          <a:blip r:embed="rId3"/>
          <a:srcRect/>
          <a:stretch>
            <a:fillRect/>
          </a:stretch>
        </p:blipFill>
        <p:spPr>
          <a:xfrm>
            <a:off x="11903483" y="2683278"/>
            <a:ext cx="4835417" cy="6859711"/>
          </a:xfrm>
          <a:prstGeom prst="rect">
            <a:avLst/>
          </a:prstGeom>
        </p:spPr>
      </p:pic>
      <p:sp>
        <p:nvSpPr>
          <p:cNvPr id="5" name="TextBox 5"/>
          <p:cNvSpPr txBox="1"/>
          <p:nvPr/>
        </p:nvSpPr>
        <p:spPr>
          <a:xfrm>
            <a:off x="11364076" y="749628"/>
            <a:ext cx="5729685" cy="1202764"/>
          </a:xfrm>
          <a:prstGeom prst="rect">
            <a:avLst/>
          </a:prstGeom>
        </p:spPr>
        <p:txBody>
          <a:bodyPr lIns="0" tIns="0" rIns="0" bIns="0" rtlCol="0" anchor="t">
            <a:spAutoFit/>
          </a:bodyPr>
          <a:lstStyle/>
          <a:p>
            <a:pPr algn="ctr">
              <a:lnSpc>
                <a:spcPts val="9830"/>
              </a:lnSpc>
              <a:spcBef>
                <a:spcPct val="0"/>
              </a:spcBef>
            </a:pPr>
            <a:r>
              <a:rPr lang="en-US" sz="7022">
                <a:solidFill>
                  <a:srgbClr val="FFFFFF"/>
                </a:solidFill>
                <a:latin typeface="Open Sans"/>
              </a:rPr>
              <a:t>Buy the book: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1899" y="440220"/>
            <a:ext cx="4317407" cy="9113259"/>
          </a:xfrm>
          <a:prstGeom prst="rect">
            <a:avLst/>
          </a:prstGeom>
        </p:spPr>
      </p:pic>
      <p:sp>
        <p:nvSpPr>
          <p:cNvPr id="4" name="TextBox 4"/>
          <p:cNvSpPr txBox="1"/>
          <p:nvPr/>
        </p:nvSpPr>
        <p:spPr>
          <a:xfrm>
            <a:off x="5798208" y="1323975"/>
            <a:ext cx="11461092" cy="79343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Raise your hand if you skip meals but then feel like eating your face off</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4000"/>
          </a:blip>
          <a:srcRect t="10595" b="10595"/>
          <a:stretch>
            <a:fillRect/>
          </a:stretch>
        </p:blipFill>
        <p:spPr>
          <a:xfrm>
            <a:off x="0" y="0"/>
            <a:ext cx="18288000" cy="10287000"/>
          </a:xfrm>
          <a:prstGeom prst="rect">
            <a:avLst/>
          </a:prstGeom>
        </p:spPr>
      </p:pic>
      <p:sp>
        <p:nvSpPr>
          <p:cNvPr id="3" name="TextBox 3"/>
          <p:cNvSpPr txBox="1"/>
          <p:nvPr/>
        </p:nvSpPr>
        <p:spPr>
          <a:xfrm>
            <a:off x="1033387" y="1711115"/>
            <a:ext cx="16225913" cy="7452996"/>
          </a:xfrm>
          <a:prstGeom prst="rect">
            <a:avLst/>
          </a:prstGeom>
        </p:spPr>
        <p:txBody>
          <a:bodyPr lIns="0" tIns="0" rIns="0" bIns="0" rtlCol="0" anchor="t">
            <a:spAutoFit/>
          </a:bodyPr>
          <a:lstStyle/>
          <a:p>
            <a:pPr algn="ctr">
              <a:lnSpc>
                <a:spcPts val="6579"/>
              </a:lnSpc>
              <a:spcBef>
                <a:spcPct val="0"/>
              </a:spcBef>
            </a:pPr>
            <a:r>
              <a:rPr lang="en-US" sz="4699">
                <a:solidFill>
                  <a:srgbClr val="000000"/>
                </a:solidFill>
                <a:latin typeface="Arialle Bold"/>
              </a:rPr>
              <a:t>When your blood sugar drops too low it puts a lot of stress on your brain. </a:t>
            </a:r>
          </a:p>
          <a:p>
            <a:pPr algn="ctr">
              <a:lnSpc>
                <a:spcPts val="6579"/>
              </a:lnSpc>
              <a:spcBef>
                <a:spcPct val="0"/>
              </a:spcBef>
            </a:pPr>
            <a:endParaRPr lang="en-US" sz="4699">
              <a:solidFill>
                <a:srgbClr val="000000"/>
              </a:solidFill>
              <a:latin typeface="Arialle Bold"/>
            </a:endParaRPr>
          </a:p>
          <a:p>
            <a:pPr algn="ctr">
              <a:lnSpc>
                <a:spcPts val="6579"/>
              </a:lnSpc>
              <a:spcBef>
                <a:spcPct val="0"/>
              </a:spcBef>
            </a:pPr>
            <a:r>
              <a:rPr lang="en-US" sz="4699">
                <a:solidFill>
                  <a:srgbClr val="000000"/>
                </a:solidFill>
                <a:latin typeface="Arialle Bold"/>
              </a:rPr>
              <a:t>Your brain uses 20% of all the energy your body makes; it requires more energy (blood sugar) than any other organ in your body. </a:t>
            </a:r>
          </a:p>
          <a:p>
            <a:pPr algn="ctr">
              <a:lnSpc>
                <a:spcPts val="6579"/>
              </a:lnSpc>
              <a:spcBef>
                <a:spcPct val="0"/>
              </a:spcBef>
            </a:pPr>
            <a:endParaRPr lang="en-US" sz="4699">
              <a:solidFill>
                <a:srgbClr val="000000"/>
              </a:solidFill>
              <a:latin typeface="Arialle Bold"/>
            </a:endParaRPr>
          </a:p>
          <a:p>
            <a:pPr algn="ctr">
              <a:lnSpc>
                <a:spcPts val="6579"/>
              </a:lnSpc>
              <a:spcBef>
                <a:spcPct val="0"/>
              </a:spcBef>
            </a:pPr>
            <a:r>
              <a:rPr lang="en-US" sz="4699">
                <a:solidFill>
                  <a:srgbClr val="000000"/>
                </a:solidFill>
                <a:latin typeface="Arialle Bold"/>
              </a:rPr>
              <a:t>It is also the first organ to suffer when blood sugar drops.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sp>
        <p:nvSpPr>
          <p:cNvPr id="3" name="TextBox 3"/>
          <p:cNvSpPr txBox="1"/>
          <p:nvPr/>
        </p:nvSpPr>
        <p:spPr>
          <a:xfrm>
            <a:off x="1849849" y="514756"/>
            <a:ext cx="14952896" cy="9114613"/>
          </a:xfrm>
          <a:prstGeom prst="rect">
            <a:avLst/>
          </a:prstGeom>
        </p:spPr>
        <p:txBody>
          <a:bodyPr lIns="0" tIns="0" rIns="0" bIns="0" rtlCol="0" anchor="t">
            <a:spAutoFit/>
          </a:bodyPr>
          <a:lstStyle/>
          <a:p>
            <a:pPr algn="ctr">
              <a:lnSpc>
                <a:spcPts val="10302"/>
              </a:lnSpc>
            </a:pPr>
            <a:r>
              <a:rPr lang="en-US" sz="7358">
                <a:solidFill>
                  <a:srgbClr val="000000"/>
                </a:solidFill>
                <a:latin typeface="Open Sans Extra Bold"/>
              </a:rPr>
              <a:t>Skipping meals triggers danger/stress to the primative brain.</a:t>
            </a:r>
          </a:p>
          <a:p>
            <a:pPr algn="ctr">
              <a:lnSpc>
                <a:spcPts val="10302"/>
              </a:lnSpc>
            </a:pPr>
            <a:endParaRPr lang="en-US" sz="7358">
              <a:solidFill>
                <a:srgbClr val="000000"/>
              </a:solidFill>
              <a:latin typeface="Open Sans Extra Bold"/>
            </a:endParaRPr>
          </a:p>
          <a:p>
            <a:pPr algn="ctr">
              <a:lnSpc>
                <a:spcPts val="10302"/>
              </a:lnSpc>
            </a:pPr>
            <a:r>
              <a:rPr lang="en-US" sz="7358">
                <a:solidFill>
                  <a:srgbClr val="000000"/>
                </a:solidFill>
                <a:latin typeface="Open Sans Extra Bold"/>
              </a:rPr>
              <a:t>The primative brain hijacks the evolved brain and has you reach for quick fuel.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sp>
        <p:nvSpPr>
          <p:cNvPr id="3" name="TextBox 3"/>
          <p:cNvSpPr txBox="1"/>
          <p:nvPr/>
        </p:nvSpPr>
        <p:spPr>
          <a:xfrm>
            <a:off x="7260807" y="895350"/>
            <a:ext cx="10227440" cy="8694680"/>
          </a:xfrm>
          <a:prstGeom prst="rect">
            <a:avLst/>
          </a:prstGeom>
        </p:spPr>
        <p:txBody>
          <a:bodyPr lIns="0" tIns="0" rIns="0" bIns="0" rtlCol="0" anchor="t">
            <a:spAutoFit/>
          </a:bodyPr>
          <a:lstStyle/>
          <a:p>
            <a:pPr algn="ctr">
              <a:lnSpc>
                <a:spcPts val="9830"/>
              </a:lnSpc>
            </a:pPr>
            <a:r>
              <a:rPr lang="en-US" sz="7022">
                <a:solidFill>
                  <a:srgbClr val="000000"/>
                </a:solidFill>
                <a:latin typeface="Open Sans Extra Bold"/>
              </a:rPr>
              <a:t>Quick Carbs stimulate dopamine (the reward center in your brain)</a:t>
            </a:r>
          </a:p>
          <a:p>
            <a:pPr algn="ctr">
              <a:lnSpc>
                <a:spcPts val="9830"/>
              </a:lnSpc>
            </a:pPr>
            <a:r>
              <a:rPr lang="en-US" sz="7022">
                <a:solidFill>
                  <a:srgbClr val="000000"/>
                </a:solidFill>
                <a:latin typeface="Open Sans Extra Bold"/>
              </a:rPr>
              <a:t>which, in turn, makes you reach for more carbs</a:t>
            </a:r>
          </a:p>
        </p:txBody>
      </p:sp>
      <p:pic>
        <p:nvPicPr>
          <p:cNvPr id="4" name="Picture 4"/>
          <p:cNvPicPr>
            <a:picLocks noChangeAspect="1"/>
          </p:cNvPicPr>
          <p:nvPr/>
        </p:nvPicPr>
        <p:blipFill>
          <a:blip r:embed="rId3"/>
          <a:srcRect/>
          <a:stretch>
            <a:fillRect/>
          </a:stretch>
        </p:blipFill>
        <p:spPr>
          <a:xfrm>
            <a:off x="0" y="0"/>
            <a:ext cx="6853714" cy="10287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5953209" cy="3018528"/>
          </a:xfrm>
        </p:grpSpPr>
        <p:sp>
          <p:nvSpPr>
            <p:cNvPr id="4" name="Freeform 4"/>
            <p:cNvSpPr/>
            <p:nvPr/>
          </p:nvSpPr>
          <p:spPr>
            <a:xfrm>
              <a:off x="0" y="0"/>
              <a:ext cx="5953209" cy="3018528"/>
            </a:xfrm>
            <a:custGeom>
              <a:avLst/>
              <a:gdLst/>
              <a:ahLst/>
              <a:cxnLst/>
              <a:rect l="l" t="t" r="r" b="b"/>
              <a:pathLst>
                <a:path w="5953209" h="3018528">
                  <a:moveTo>
                    <a:pt x="0" y="0"/>
                  </a:moveTo>
                  <a:lnTo>
                    <a:pt x="5953209" y="0"/>
                  </a:lnTo>
                  <a:lnTo>
                    <a:pt x="5953209" y="3018528"/>
                  </a:lnTo>
                  <a:lnTo>
                    <a:pt x="0" y="3018528"/>
                  </a:lnTo>
                  <a:close/>
                </a:path>
              </a:pathLst>
            </a:custGeom>
            <a:solidFill>
              <a:srgbClr val="FFFCF7">
                <a:alpha val="51765"/>
              </a:srgbClr>
            </a:solidFill>
          </p:spPr>
        </p:sp>
      </p:grpSp>
      <p:pic>
        <p:nvPicPr>
          <p:cNvPr id="5" name="Picture 5"/>
          <p:cNvPicPr>
            <a:picLocks noChangeAspect="1"/>
          </p:cNvPicPr>
          <p:nvPr/>
        </p:nvPicPr>
        <p:blipFill>
          <a:blip r:embed="rId3"/>
          <a:srcRect l="15543"/>
          <a:stretch>
            <a:fillRect/>
          </a:stretch>
        </p:blipFill>
        <p:spPr>
          <a:xfrm>
            <a:off x="7992085" y="1028700"/>
            <a:ext cx="9267215" cy="8229600"/>
          </a:xfrm>
          <a:prstGeom prst="rect">
            <a:avLst/>
          </a:prstGeom>
        </p:spPr>
      </p:pic>
      <p:sp>
        <p:nvSpPr>
          <p:cNvPr id="6" name="TextBox 6"/>
          <p:cNvSpPr txBox="1"/>
          <p:nvPr/>
        </p:nvSpPr>
        <p:spPr>
          <a:xfrm>
            <a:off x="862952" y="1099145"/>
            <a:ext cx="6937723" cy="9265270"/>
          </a:xfrm>
          <a:prstGeom prst="rect">
            <a:avLst/>
          </a:prstGeom>
        </p:spPr>
        <p:txBody>
          <a:bodyPr lIns="0" tIns="0" rIns="0" bIns="0" rtlCol="0" anchor="t">
            <a:spAutoFit/>
          </a:bodyPr>
          <a:lstStyle/>
          <a:p>
            <a:pPr algn="ctr">
              <a:lnSpc>
                <a:spcPts val="10464"/>
              </a:lnSpc>
            </a:pPr>
            <a:r>
              <a:rPr lang="en-US" sz="7474">
                <a:solidFill>
                  <a:srgbClr val="000000"/>
                </a:solidFill>
                <a:latin typeface="Open Sans Extra Bold"/>
              </a:rPr>
              <a:t>We aren't addicted to carbs, </a:t>
            </a:r>
          </a:p>
          <a:p>
            <a:pPr algn="ctr">
              <a:lnSpc>
                <a:spcPts val="10464"/>
              </a:lnSpc>
            </a:pPr>
            <a:r>
              <a:rPr lang="en-US" sz="7474">
                <a:solidFill>
                  <a:srgbClr val="000000"/>
                </a:solidFill>
                <a:latin typeface="Open Sans Extra Bold"/>
              </a:rPr>
              <a:t>we are addicted to dopamine</a:t>
            </a:r>
          </a:p>
          <a:p>
            <a:pPr algn="ctr">
              <a:lnSpc>
                <a:spcPts val="10464"/>
              </a:lnSpc>
            </a:pPr>
            <a:endParaRPr lang="en-US" sz="7474">
              <a:solidFill>
                <a:srgbClr val="000000"/>
              </a:solidFill>
              <a:latin typeface="Open Sans Extra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99" t="2899" r="3928" b="3928"/>
          <a:stretch>
            <a:fillRect/>
          </a:stretch>
        </p:blipFill>
        <p:spPr>
          <a:xfrm>
            <a:off x="0" y="0"/>
            <a:ext cx="18288000" cy="10287000"/>
          </a:xfrm>
          <a:prstGeom prst="rect">
            <a:avLst/>
          </a:prstGeom>
        </p:spPr>
      </p:pic>
      <p:sp>
        <p:nvSpPr>
          <p:cNvPr id="3" name="TextBox 3"/>
          <p:cNvSpPr txBox="1"/>
          <p:nvPr/>
        </p:nvSpPr>
        <p:spPr>
          <a:xfrm>
            <a:off x="143634" y="371786"/>
            <a:ext cx="17986855" cy="992831"/>
          </a:xfrm>
          <a:prstGeom prst="rect">
            <a:avLst/>
          </a:prstGeom>
        </p:spPr>
        <p:txBody>
          <a:bodyPr lIns="0" tIns="0" rIns="0" bIns="0" rtlCol="0" anchor="t">
            <a:spAutoFit/>
          </a:bodyPr>
          <a:lstStyle/>
          <a:p>
            <a:pPr algn="ctr">
              <a:lnSpc>
                <a:spcPts val="8163"/>
              </a:lnSpc>
            </a:pPr>
            <a:r>
              <a:rPr lang="en-US" sz="5831">
                <a:solidFill>
                  <a:srgbClr val="000000"/>
                </a:solidFill>
                <a:latin typeface="Open Sans Extra Bold"/>
              </a:rPr>
              <a:t>Solution: </a:t>
            </a:r>
            <a:r>
              <a:rPr lang="en-US" sz="5831">
                <a:solidFill>
                  <a:srgbClr val="FDBE10"/>
                </a:solidFill>
                <a:latin typeface="Open Sans Extra Bold"/>
              </a:rPr>
              <a:t>The Supercharged Method</a:t>
            </a:r>
          </a:p>
        </p:txBody>
      </p:sp>
      <p:pic>
        <p:nvPicPr>
          <p:cNvPr id="4" name="Picture 4"/>
          <p:cNvPicPr>
            <a:picLocks noChangeAspect="1"/>
          </p:cNvPicPr>
          <p:nvPr/>
        </p:nvPicPr>
        <p:blipFill>
          <a:blip r:embed="rId3"/>
          <a:srcRect l="607" t="5114" r="607"/>
          <a:stretch>
            <a:fillRect/>
          </a:stretch>
        </p:blipFill>
        <p:spPr>
          <a:xfrm>
            <a:off x="8091904" y="1605410"/>
            <a:ext cx="9038473" cy="8681590"/>
          </a:xfrm>
          <a:prstGeom prst="rect">
            <a:avLst/>
          </a:prstGeom>
        </p:spPr>
      </p:pic>
      <p:sp>
        <p:nvSpPr>
          <p:cNvPr id="5" name="TextBox 5"/>
          <p:cNvSpPr txBox="1"/>
          <p:nvPr/>
        </p:nvSpPr>
        <p:spPr>
          <a:xfrm>
            <a:off x="1442913" y="1925479"/>
            <a:ext cx="4592812" cy="6934835"/>
          </a:xfrm>
          <a:prstGeom prst="rect">
            <a:avLst/>
          </a:prstGeom>
        </p:spPr>
        <p:txBody>
          <a:bodyPr lIns="0" tIns="0" rIns="0" bIns="0" rtlCol="0" anchor="t">
            <a:spAutoFit/>
          </a:bodyPr>
          <a:lstStyle/>
          <a:p>
            <a:pPr algn="ctr">
              <a:lnSpc>
                <a:spcPts val="7840"/>
              </a:lnSpc>
            </a:pPr>
            <a:r>
              <a:rPr lang="en-US" sz="5600">
                <a:solidFill>
                  <a:srgbClr val="FFFFFF"/>
                </a:solidFill>
                <a:latin typeface="Arimo"/>
              </a:rPr>
              <a:t>Eliminate blood sugar imbalance, increase fiber and nutrients &amp; lower inflammation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677</Words>
  <Application>Microsoft Office PowerPoint</Application>
  <PresentationFormat>Custom</PresentationFormat>
  <Paragraphs>145</Paragraphs>
  <Slides>35</Slides>
  <Notes>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35</vt:i4>
      </vt:variant>
    </vt:vector>
  </HeadingPairs>
  <TitlesOfParts>
    <vt:vector size="55" baseType="lpstr">
      <vt:lpstr>Montserrat Bold</vt:lpstr>
      <vt:lpstr>BDSans Thin Bold</vt:lpstr>
      <vt:lpstr>Neue Einstellung Bold</vt:lpstr>
      <vt:lpstr>Open Sans</vt:lpstr>
      <vt:lpstr>Antic Didone</vt:lpstr>
      <vt:lpstr>Arialle Bold</vt:lpstr>
      <vt:lpstr>Arimo Bold</vt:lpstr>
      <vt:lpstr>Montserrat</vt:lpstr>
      <vt:lpstr>Calibri</vt:lpstr>
      <vt:lpstr>BDSans Bold</vt:lpstr>
      <vt:lpstr>Clear Sans Regular Bold</vt:lpstr>
      <vt:lpstr>Arimo</vt:lpstr>
      <vt:lpstr>Open Sans Bold Italics</vt:lpstr>
      <vt:lpstr>Open Sans Bold</vt:lpstr>
      <vt:lpstr>Arial</vt:lpstr>
      <vt:lpstr>Agrandir Thin Bold</vt:lpstr>
      <vt:lpstr>Open Sans Extra Bold</vt:lpstr>
      <vt:lpstr>Open Sans Light Bold</vt:lpstr>
      <vt:lpstr>BDSans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 Zaps, Freak Outs and Befuddled Brains: Steps and exercises for energy, focus and clarity.</dc:title>
  <dc:creator>Stacey</dc:creator>
  <cp:lastModifiedBy>Stacey</cp:lastModifiedBy>
  <cp:revision>2</cp:revision>
  <dcterms:created xsi:type="dcterms:W3CDTF">2006-08-16T00:00:00Z</dcterms:created>
  <dcterms:modified xsi:type="dcterms:W3CDTF">2022-11-28T21:28:09Z</dcterms:modified>
  <dc:identifier>DAFSPBxyCcM</dc:identifier>
</cp:coreProperties>
</file>